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923" r:id="rId4"/>
  </p:sldMasterIdLst>
  <p:notesMasterIdLst>
    <p:notesMasterId r:id="rId30"/>
  </p:notesMasterIdLst>
  <p:handoutMasterIdLst>
    <p:handoutMasterId r:id="rId31"/>
  </p:handoutMasterIdLst>
  <p:sldIdLst>
    <p:sldId id="256" r:id="rId5"/>
    <p:sldId id="314" r:id="rId6"/>
    <p:sldId id="315" r:id="rId7"/>
    <p:sldId id="271" r:id="rId8"/>
    <p:sldId id="554" r:id="rId9"/>
    <p:sldId id="587" r:id="rId10"/>
    <p:sldId id="268" r:id="rId11"/>
    <p:sldId id="573" r:id="rId12"/>
    <p:sldId id="572" r:id="rId13"/>
    <p:sldId id="575" r:id="rId14"/>
    <p:sldId id="576" r:id="rId15"/>
    <p:sldId id="316" r:id="rId16"/>
    <p:sldId id="313" r:id="rId17"/>
    <p:sldId id="578" r:id="rId18"/>
    <p:sldId id="579" r:id="rId19"/>
    <p:sldId id="577" r:id="rId20"/>
    <p:sldId id="584" r:id="rId21"/>
    <p:sldId id="585" r:id="rId22"/>
    <p:sldId id="582" r:id="rId23"/>
    <p:sldId id="580" r:id="rId24"/>
    <p:sldId id="306" r:id="rId25"/>
    <p:sldId id="308" r:id="rId26"/>
    <p:sldId id="307" r:id="rId27"/>
    <p:sldId id="279" r:id="rId28"/>
    <p:sldId id="581" r:id="rId29"/>
  </p:sldIdLst>
  <p:sldSz cx="12192000" cy="6858000"/>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225" userDrawn="1">
          <p15:clr>
            <a:srgbClr val="A4A3A4"/>
          </p15:clr>
        </p15:guide>
        <p15:guide id="2" pos="223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hard J. Clark" initials="RJC"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2569"/>
    <a:srgbClr val="BED30C"/>
    <a:srgbClr val="BEF01E"/>
    <a:srgbClr val="08187A"/>
    <a:srgbClr val="B4F01E"/>
    <a:srgbClr val="BAF01E"/>
    <a:srgbClr val="BAF513"/>
    <a:srgbClr val="D6EF19"/>
    <a:srgbClr val="D6E128"/>
    <a:srgbClr val="DFDF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539B3F-EB32-4E61-AE5E-D7259C0A2EA7}" v="10" dt="2024-09-18T15:00:36.1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67" autoAdjust="0"/>
    <p:restoredTop sz="45714" autoAdjust="0"/>
  </p:normalViewPr>
  <p:slideViewPr>
    <p:cSldViewPr snapToGrid="0" snapToObjects="1">
      <p:cViewPr varScale="1">
        <p:scale>
          <a:sx n="60" d="100"/>
          <a:sy n="60" d="100"/>
        </p:scale>
        <p:origin x="56" y="116"/>
      </p:cViewPr>
      <p:guideLst>
        <p:guide orient="horz" pos="2160"/>
        <p:guide pos="3840"/>
      </p:guideLst>
    </p:cSldViewPr>
  </p:slideViewPr>
  <p:outlineViewPr>
    <p:cViewPr>
      <p:scale>
        <a:sx n="33" d="100"/>
        <a:sy n="33" d="100"/>
      </p:scale>
      <p:origin x="0" y="384"/>
    </p:cViewPr>
  </p:outlineViewPr>
  <p:notesTextViewPr>
    <p:cViewPr>
      <p:scale>
        <a:sx n="1" d="1"/>
        <a:sy n="1" d="1"/>
      </p:scale>
      <p:origin x="0" y="0"/>
    </p:cViewPr>
  </p:notesTextViewPr>
  <p:sorterViewPr>
    <p:cViewPr>
      <p:scale>
        <a:sx n="100" d="100"/>
        <a:sy n="100" d="100"/>
      </p:scale>
      <p:origin x="0" y="2178"/>
    </p:cViewPr>
  </p:sorterViewPr>
  <p:notesViewPr>
    <p:cSldViewPr snapToGrid="0" snapToObjects="1">
      <p:cViewPr varScale="1">
        <p:scale>
          <a:sx n="50" d="100"/>
          <a:sy n="50" d="100"/>
        </p:scale>
        <p:origin x="-2982" y="-96"/>
      </p:cViewPr>
      <p:guideLst>
        <p:guide orient="horz" pos="3225"/>
        <p:guide pos="223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nne Whitehead" userId="f5b4f24b-517e-4e1e-927d-fb892655d225" providerId="ADAL" clId="{32539B3F-EB32-4E61-AE5E-D7259C0A2EA7}"/>
    <pc:docChg chg="undo custSel addSld delSld modSld sldOrd">
      <pc:chgData name="Joanne Whitehead" userId="f5b4f24b-517e-4e1e-927d-fb892655d225" providerId="ADAL" clId="{32539B3F-EB32-4E61-AE5E-D7259C0A2EA7}" dt="2024-09-18T15:00:40.478" v="1544" actId="27636"/>
      <pc:docMkLst>
        <pc:docMk/>
      </pc:docMkLst>
      <pc:sldChg chg="modSp mod">
        <pc:chgData name="Joanne Whitehead" userId="f5b4f24b-517e-4e1e-927d-fb892655d225" providerId="ADAL" clId="{32539B3F-EB32-4E61-AE5E-D7259C0A2EA7}" dt="2024-09-18T14:36:27.216" v="900" actId="1076"/>
        <pc:sldMkLst>
          <pc:docMk/>
          <pc:sldMk cId="372074555" sldId="256"/>
        </pc:sldMkLst>
        <pc:spChg chg="mod">
          <ac:chgData name="Joanne Whitehead" userId="f5b4f24b-517e-4e1e-927d-fb892655d225" providerId="ADAL" clId="{32539B3F-EB32-4E61-AE5E-D7259C0A2EA7}" dt="2024-09-18T14:36:27.216" v="900" actId="1076"/>
          <ac:spMkLst>
            <pc:docMk/>
            <pc:sldMk cId="372074555" sldId="256"/>
            <ac:spMk id="8" creationId="{34A8CE20-943E-9AC1-DE5C-217BF0546F24}"/>
          </ac:spMkLst>
        </pc:spChg>
        <pc:spChg chg="mod">
          <ac:chgData name="Joanne Whitehead" userId="f5b4f24b-517e-4e1e-927d-fb892655d225" providerId="ADAL" clId="{32539B3F-EB32-4E61-AE5E-D7259C0A2EA7}" dt="2024-09-18T14:36:13.328" v="896" actId="14100"/>
          <ac:spMkLst>
            <pc:docMk/>
            <pc:sldMk cId="372074555" sldId="256"/>
            <ac:spMk id="9" creationId="{788B3B24-9E38-1631-F20E-9AE912829ECB}"/>
          </ac:spMkLst>
        </pc:spChg>
        <pc:spChg chg="mod">
          <ac:chgData name="Joanne Whitehead" userId="f5b4f24b-517e-4e1e-927d-fb892655d225" providerId="ADAL" clId="{32539B3F-EB32-4E61-AE5E-D7259C0A2EA7}" dt="2024-09-18T14:36:18.306" v="898" actId="14100"/>
          <ac:spMkLst>
            <pc:docMk/>
            <pc:sldMk cId="372074555" sldId="256"/>
            <ac:spMk id="11" creationId="{043BB230-78FE-96E1-2693-E41879FDE728}"/>
          </ac:spMkLst>
        </pc:spChg>
        <pc:picChg chg="mod">
          <ac:chgData name="Joanne Whitehead" userId="f5b4f24b-517e-4e1e-927d-fb892655d225" providerId="ADAL" clId="{32539B3F-EB32-4E61-AE5E-D7259C0A2EA7}" dt="2024-09-18T14:36:24.087" v="899" actId="1076"/>
          <ac:picMkLst>
            <pc:docMk/>
            <pc:sldMk cId="372074555" sldId="256"/>
            <ac:picMk id="5" creationId="{DB48183C-D0D1-4840-ACE3-A2F6F7D9BDFE}"/>
          </ac:picMkLst>
        </pc:picChg>
      </pc:sldChg>
      <pc:sldChg chg="modSp mod">
        <pc:chgData name="Joanne Whitehead" userId="f5b4f24b-517e-4e1e-927d-fb892655d225" providerId="ADAL" clId="{32539B3F-EB32-4E61-AE5E-D7259C0A2EA7}" dt="2024-09-18T14:39:43.617" v="920" actId="255"/>
        <pc:sldMkLst>
          <pc:docMk/>
          <pc:sldMk cId="3169420127" sldId="268"/>
        </pc:sldMkLst>
        <pc:spChg chg="mod">
          <ac:chgData name="Joanne Whitehead" userId="f5b4f24b-517e-4e1e-927d-fb892655d225" providerId="ADAL" clId="{32539B3F-EB32-4E61-AE5E-D7259C0A2EA7}" dt="2024-09-18T14:39:43.617" v="920" actId="255"/>
          <ac:spMkLst>
            <pc:docMk/>
            <pc:sldMk cId="3169420127" sldId="268"/>
            <ac:spMk id="2" creationId="{0679ADAE-EF5B-AF4D-AC58-71CD6487F264}"/>
          </ac:spMkLst>
        </pc:spChg>
      </pc:sldChg>
      <pc:sldChg chg="modSp mod">
        <pc:chgData name="Joanne Whitehead" userId="f5b4f24b-517e-4e1e-927d-fb892655d225" providerId="ADAL" clId="{32539B3F-EB32-4E61-AE5E-D7259C0A2EA7}" dt="2024-09-18T14:39:53.293" v="922" actId="255"/>
        <pc:sldMkLst>
          <pc:docMk/>
          <pc:sldMk cId="1795819463" sldId="271"/>
        </pc:sldMkLst>
        <pc:spChg chg="mod">
          <ac:chgData name="Joanne Whitehead" userId="f5b4f24b-517e-4e1e-927d-fb892655d225" providerId="ADAL" clId="{32539B3F-EB32-4E61-AE5E-D7259C0A2EA7}" dt="2024-09-18T14:39:53.293" v="922" actId="255"/>
          <ac:spMkLst>
            <pc:docMk/>
            <pc:sldMk cId="1795819463" sldId="271"/>
            <ac:spMk id="2" creationId="{00000000-0000-0000-0000-000000000000}"/>
          </ac:spMkLst>
        </pc:spChg>
      </pc:sldChg>
      <pc:sldChg chg="modSp mod">
        <pc:chgData name="Joanne Whitehead" userId="f5b4f24b-517e-4e1e-927d-fb892655d225" providerId="ADAL" clId="{32539B3F-EB32-4E61-AE5E-D7259C0A2EA7}" dt="2024-09-18T15:00:40.478" v="1544" actId="27636"/>
        <pc:sldMkLst>
          <pc:docMk/>
          <pc:sldMk cId="1318234277" sldId="279"/>
        </pc:sldMkLst>
        <pc:spChg chg="mod">
          <ac:chgData name="Joanne Whitehead" userId="f5b4f24b-517e-4e1e-927d-fb892655d225" providerId="ADAL" clId="{32539B3F-EB32-4E61-AE5E-D7259C0A2EA7}" dt="2024-09-18T15:00:40.478" v="1544" actId="27636"/>
          <ac:spMkLst>
            <pc:docMk/>
            <pc:sldMk cId="1318234277" sldId="279"/>
            <ac:spMk id="3" creationId="{00000000-0000-0000-0000-000000000000}"/>
          </ac:spMkLst>
        </pc:spChg>
      </pc:sldChg>
      <pc:sldChg chg="del">
        <pc:chgData name="Joanne Whitehead" userId="f5b4f24b-517e-4e1e-927d-fb892655d225" providerId="ADAL" clId="{32539B3F-EB32-4E61-AE5E-D7259C0A2EA7}" dt="2024-09-18T14:20:59.328" v="250" actId="2696"/>
        <pc:sldMkLst>
          <pc:docMk/>
          <pc:sldMk cId="4112656535" sldId="282"/>
        </pc:sldMkLst>
      </pc:sldChg>
      <pc:sldChg chg="del">
        <pc:chgData name="Joanne Whitehead" userId="f5b4f24b-517e-4e1e-927d-fb892655d225" providerId="ADAL" clId="{32539B3F-EB32-4E61-AE5E-D7259C0A2EA7}" dt="2024-09-18T14:46:39.311" v="1157" actId="2696"/>
        <pc:sldMkLst>
          <pc:docMk/>
          <pc:sldMk cId="3805692162" sldId="288"/>
        </pc:sldMkLst>
      </pc:sldChg>
      <pc:sldChg chg="modSp mod">
        <pc:chgData name="Joanne Whitehead" userId="f5b4f24b-517e-4e1e-927d-fb892655d225" providerId="ADAL" clId="{32539B3F-EB32-4E61-AE5E-D7259C0A2EA7}" dt="2024-09-18T14:42:30.132" v="942" actId="255"/>
        <pc:sldMkLst>
          <pc:docMk/>
          <pc:sldMk cId="1307226482" sldId="306"/>
        </pc:sldMkLst>
        <pc:spChg chg="mod">
          <ac:chgData name="Joanne Whitehead" userId="f5b4f24b-517e-4e1e-927d-fb892655d225" providerId="ADAL" clId="{32539B3F-EB32-4E61-AE5E-D7259C0A2EA7}" dt="2024-09-18T14:42:30.132" v="942" actId="255"/>
          <ac:spMkLst>
            <pc:docMk/>
            <pc:sldMk cId="1307226482" sldId="306"/>
            <ac:spMk id="2" creationId="{00000000-0000-0000-0000-000000000000}"/>
          </ac:spMkLst>
        </pc:spChg>
      </pc:sldChg>
      <pc:sldChg chg="modSp mod">
        <pc:chgData name="Joanne Whitehead" userId="f5b4f24b-517e-4e1e-927d-fb892655d225" providerId="ADAL" clId="{32539B3F-EB32-4E61-AE5E-D7259C0A2EA7}" dt="2024-09-18T14:45:17.192" v="1152" actId="14100"/>
        <pc:sldMkLst>
          <pc:docMk/>
          <pc:sldMk cId="4273145047" sldId="307"/>
        </pc:sldMkLst>
        <pc:spChg chg="mod">
          <ac:chgData name="Joanne Whitehead" userId="f5b4f24b-517e-4e1e-927d-fb892655d225" providerId="ADAL" clId="{32539B3F-EB32-4E61-AE5E-D7259C0A2EA7}" dt="2024-09-18T14:43:03.034" v="972" actId="6549"/>
          <ac:spMkLst>
            <pc:docMk/>
            <pc:sldMk cId="4273145047" sldId="307"/>
            <ac:spMk id="2" creationId="{00000000-0000-0000-0000-000000000000}"/>
          </ac:spMkLst>
        </pc:spChg>
        <pc:spChg chg="mod">
          <ac:chgData name="Joanne Whitehead" userId="f5b4f24b-517e-4e1e-927d-fb892655d225" providerId="ADAL" clId="{32539B3F-EB32-4E61-AE5E-D7259C0A2EA7}" dt="2024-09-18T14:45:17.192" v="1152" actId="14100"/>
          <ac:spMkLst>
            <pc:docMk/>
            <pc:sldMk cId="4273145047" sldId="307"/>
            <ac:spMk id="3" creationId="{00000000-0000-0000-0000-000000000000}"/>
          </ac:spMkLst>
        </pc:spChg>
      </pc:sldChg>
      <pc:sldChg chg="modSp mod">
        <pc:chgData name="Joanne Whitehead" userId="f5b4f24b-517e-4e1e-927d-fb892655d225" providerId="ADAL" clId="{32539B3F-EB32-4E61-AE5E-D7259C0A2EA7}" dt="2024-09-18T14:43:30.743" v="1019" actId="20577"/>
        <pc:sldMkLst>
          <pc:docMk/>
          <pc:sldMk cId="3963090610" sldId="308"/>
        </pc:sldMkLst>
        <pc:spChg chg="mod">
          <ac:chgData name="Joanne Whitehead" userId="f5b4f24b-517e-4e1e-927d-fb892655d225" providerId="ADAL" clId="{32539B3F-EB32-4E61-AE5E-D7259C0A2EA7}" dt="2024-09-18T14:43:13.047" v="977" actId="20577"/>
          <ac:spMkLst>
            <pc:docMk/>
            <pc:sldMk cId="3963090610" sldId="308"/>
            <ac:spMk id="2" creationId="{00000000-0000-0000-0000-000000000000}"/>
          </ac:spMkLst>
        </pc:spChg>
        <pc:spChg chg="mod">
          <ac:chgData name="Joanne Whitehead" userId="f5b4f24b-517e-4e1e-927d-fb892655d225" providerId="ADAL" clId="{32539B3F-EB32-4E61-AE5E-D7259C0A2EA7}" dt="2024-09-18T14:43:30.743" v="1019" actId="20577"/>
          <ac:spMkLst>
            <pc:docMk/>
            <pc:sldMk cId="3963090610" sldId="308"/>
            <ac:spMk id="3" creationId="{00000000-0000-0000-0000-000000000000}"/>
          </ac:spMkLst>
        </pc:spChg>
      </pc:sldChg>
      <pc:sldChg chg="modSp mod">
        <pc:chgData name="Joanne Whitehead" userId="f5b4f24b-517e-4e1e-927d-fb892655d225" providerId="ADAL" clId="{32539B3F-EB32-4E61-AE5E-D7259C0A2EA7}" dt="2024-09-18T14:41:05.784" v="928" actId="255"/>
        <pc:sldMkLst>
          <pc:docMk/>
          <pc:sldMk cId="3121216495" sldId="313"/>
        </pc:sldMkLst>
        <pc:spChg chg="mod">
          <ac:chgData name="Joanne Whitehead" userId="f5b4f24b-517e-4e1e-927d-fb892655d225" providerId="ADAL" clId="{32539B3F-EB32-4E61-AE5E-D7259C0A2EA7}" dt="2024-09-18T14:41:05.784" v="928" actId="255"/>
          <ac:spMkLst>
            <pc:docMk/>
            <pc:sldMk cId="3121216495" sldId="313"/>
            <ac:spMk id="2" creationId="{00000000-0000-0000-0000-000000000000}"/>
          </ac:spMkLst>
        </pc:spChg>
      </pc:sldChg>
      <pc:sldChg chg="modSp mod">
        <pc:chgData name="Joanne Whitehead" userId="f5b4f24b-517e-4e1e-927d-fb892655d225" providerId="ADAL" clId="{32539B3F-EB32-4E61-AE5E-D7259C0A2EA7}" dt="2024-09-18T14:45:53.552" v="1154" actId="255"/>
        <pc:sldMkLst>
          <pc:docMk/>
          <pc:sldMk cId="3880986907" sldId="314"/>
        </pc:sldMkLst>
        <pc:spChg chg="mod">
          <ac:chgData name="Joanne Whitehead" userId="f5b4f24b-517e-4e1e-927d-fb892655d225" providerId="ADAL" clId="{32539B3F-EB32-4E61-AE5E-D7259C0A2EA7}" dt="2024-09-18T14:36:51.773" v="907" actId="27636"/>
          <ac:spMkLst>
            <pc:docMk/>
            <pc:sldMk cId="3880986907" sldId="314"/>
            <ac:spMk id="6" creationId="{51F67341-5432-FE49-118D-4BE4AE7E10DB}"/>
          </ac:spMkLst>
        </pc:spChg>
        <pc:spChg chg="mod">
          <ac:chgData name="Joanne Whitehead" userId="f5b4f24b-517e-4e1e-927d-fb892655d225" providerId="ADAL" clId="{32539B3F-EB32-4E61-AE5E-D7259C0A2EA7}" dt="2024-09-18T14:36:36.141" v="901" actId="14100"/>
          <ac:spMkLst>
            <pc:docMk/>
            <pc:sldMk cId="3880986907" sldId="314"/>
            <ac:spMk id="8" creationId="{E75BCE8A-950F-B94B-B205-BD9BFA7E4A1F}"/>
          </ac:spMkLst>
        </pc:spChg>
        <pc:spChg chg="mod">
          <ac:chgData name="Joanne Whitehead" userId="f5b4f24b-517e-4e1e-927d-fb892655d225" providerId="ADAL" clId="{32539B3F-EB32-4E61-AE5E-D7259C0A2EA7}" dt="2024-09-18T14:45:53.552" v="1154" actId="255"/>
          <ac:spMkLst>
            <pc:docMk/>
            <pc:sldMk cId="3880986907" sldId="314"/>
            <ac:spMk id="9" creationId="{EF280A9C-3B81-3641-DDBA-3936B99B5D12}"/>
          </ac:spMkLst>
        </pc:spChg>
      </pc:sldChg>
      <pc:sldChg chg="modSp mod">
        <pc:chgData name="Joanne Whitehead" userId="f5b4f24b-517e-4e1e-927d-fb892655d225" providerId="ADAL" clId="{32539B3F-EB32-4E61-AE5E-D7259C0A2EA7}" dt="2024-09-18T14:46:15.185" v="1156" actId="255"/>
        <pc:sldMkLst>
          <pc:docMk/>
          <pc:sldMk cId="461713861" sldId="315"/>
        </pc:sldMkLst>
        <pc:spChg chg="mod">
          <ac:chgData name="Joanne Whitehead" userId="f5b4f24b-517e-4e1e-927d-fb892655d225" providerId="ADAL" clId="{32539B3F-EB32-4E61-AE5E-D7259C0A2EA7}" dt="2024-09-18T14:46:15.185" v="1156" actId="255"/>
          <ac:spMkLst>
            <pc:docMk/>
            <pc:sldMk cId="461713861" sldId="315"/>
            <ac:spMk id="2" creationId="{D132F6BC-B281-6641-B9C7-3B55875E139C}"/>
          </ac:spMkLst>
        </pc:spChg>
      </pc:sldChg>
      <pc:sldChg chg="addSp delSp modSp mod">
        <pc:chgData name="Joanne Whitehead" userId="f5b4f24b-517e-4e1e-927d-fb892655d225" providerId="ADAL" clId="{32539B3F-EB32-4E61-AE5E-D7259C0A2EA7}" dt="2024-09-18T14:50:43.967" v="1199" actId="1076"/>
        <pc:sldMkLst>
          <pc:docMk/>
          <pc:sldMk cId="1127415965" sldId="554"/>
        </pc:sldMkLst>
        <pc:spChg chg="mod">
          <ac:chgData name="Joanne Whitehead" userId="f5b4f24b-517e-4e1e-927d-fb892655d225" providerId="ADAL" clId="{32539B3F-EB32-4E61-AE5E-D7259C0A2EA7}" dt="2024-09-18T14:40:19.308" v="923" actId="255"/>
          <ac:spMkLst>
            <pc:docMk/>
            <pc:sldMk cId="1127415965" sldId="554"/>
            <ac:spMk id="2" creationId="{00000000-0000-0000-0000-000000000000}"/>
          </ac:spMkLst>
        </pc:spChg>
        <pc:spChg chg="del mod">
          <ac:chgData name="Joanne Whitehead" userId="f5b4f24b-517e-4e1e-927d-fb892655d225" providerId="ADAL" clId="{32539B3F-EB32-4E61-AE5E-D7259C0A2EA7}" dt="2024-09-18T12:15:11.421" v="20"/>
          <ac:spMkLst>
            <pc:docMk/>
            <pc:sldMk cId="1127415965" sldId="554"/>
            <ac:spMk id="3" creationId="{00000000-0000-0000-0000-000000000000}"/>
          </ac:spMkLst>
        </pc:spChg>
        <pc:spChg chg="add del mod">
          <ac:chgData name="Joanne Whitehead" userId="f5b4f24b-517e-4e1e-927d-fb892655d225" providerId="ADAL" clId="{32539B3F-EB32-4E61-AE5E-D7259C0A2EA7}" dt="2024-09-18T12:15:43.390" v="25"/>
          <ac:spMkLst>
            <pc:docMk/>
            <pc:sldMk cId="1127415965" sldId="554"/>
            <ac:spMk id="6" creationId="{6186D825-95A5-CEE6-CB82-0060B3DEFF02}"/>
          </ac:spMkLst>
        </pc:spChg>
        <pc:spChg chg="add mod">
          <ac:chgData name="Joanne Whitehead" userId="f5b4f24b-517e-4e1e-927d-fb892655d225" providerId="ADAL" clId="{32539B3F-EB32-4E61-AE5E-D7259C0A2EA7}" dt="2024-09-18T14:20:19.411" v="237" actId="20577"/>
          <ac:spMkLst>
            <pc:docMk/>
            <pc:sldMk cId="1127415965" sldId="554"/>
            <ac:spMk id="8" creationId="{AFCC1FF0-5857-67B8-8FBE-0BA907024DA3}"/>
          </ac:spMkLst>
        </pc:spChg>
        <pc:graphicFrameChg chg="add del mod">
          <ac:chgData name="Joanne Whitehead" userId="f5b4f24b-517e-4e1e-927d-fb892655d225" providerId="ADAL" clId="{32539B3F-EB32-4E61-AE5E-D7259C0A2EA7}" dt="2024-09-18T12:15:35.953" v="21" actId="478"/>
          <ac:graphicFrameMkLst>
            <pc:docMk/>
            <pc:sldMk cId="1127415965" sldId="554"/>
            <ac:graphicFrameMk id="4" creationId="{C57D4184-5EEA-5EEB-81B1-34C81AE02C96}"/>
          </ac:graphicFrameMkLst>
        </pc:graphicFrameChg>
        <pc:graphicFrameChg chg="add del mod modGraphic">
          <ac:chgData name="Joanne Whitehead" userId="f5b4f24b-517e-4e1e-927d-fb892655d225" providerId="ADAL" clId="{32539B3F-EB32-4E61-AE5E-D7259C0A2EA7}" dt="2024-09-18T14:48:00.795" v="1159" actId="478"/>
          <ac:graphicFrameMkLst>
            <pc:docMk/>
            <pc:sldMk cId="1127415965" sldId="554"/>
            <ac:graphicFrameMk id="12" creationId="{9B68F33F-F007-5FE0-2B2C-BE2BE95E62A5}"/>
          </ac:graphicFrameMkLst>
        </pc:graphicFrameChg>
        <pc:graphicFrameChg chg="add mod modGraphic">
          <ac:chgData name="Joanne Whitehead" userId="f5b4f24b-517e-4e1e-927d-fb892655d225" providerId="ADAL" clId="{32539B3F-EB32-4E61-AE5E-D7259C0A2EA7}" dt="2024-09-18T14:50:43.967" v="1199" actId="1076"/>
          <ac:graphicFrameMkLst>
            <pc:docMk/>
            <pc:sldMk cId="1127415965" sldId="554"/>
            <ac:graphicFrameMk id="13" creationId="{BFA355CA-59A5-ADCE-69D8-71CFB4961DE1}"/>
          </ac:graphicFrameMkLst>
        </pc:graphicFrameChg>
        <pc:picChg chg="del">
          <ac:chgData name="Joanne Whitehead" userId="f5b4f24b-517e-4e1e-927d-fb892655d225" providerId="ADAL" clId="{32539B3F-EB32-4E61-AE5E-D7259C0A2EA7}" dt="2024-09-18T12:14:24.667" v="0" actId="478"/>
          <ac:picMkLst>
            <pc:docMk/>
            <pc:sldMk cId="1127415965" sldId="554"/>
            <ac:picMk id="5" creationId="{A7753EBE-266A-D5F7-E134-C709193D4D86}"/>
          </ac:picMkLst>
        </pc:picChg>
      </pc:sldChg>
      <pc:sldChg chg="del">
        <pc:chgData name="Joanne Whitehead" userId="f5b4f24b-517e-4e1e-927d-fb892655d225" providerId="ADAL" clId="{32539B3F-EB32-4E61-AE5E-D7259C0A2EA7}" dt="2024-09-18T14:15:28.207" v="146" actId="2696"/>
        <pc:sldMkLst>
          <pc:docMk/>
          <pc:sldMk cId="2428538345" sldId="555"/>
        </pc:sldMkLst>
      </pc:sldChg>
      <pc:sldChg chg="del">
        <pc:chgData name="Joanne Whitehead" userId="f5b4f24b-517e-4e1e-927d-fb892655d225" providerId="ADAL" clId="{32539B3F-EB32-4E61-AE5E-D7259C0A2EA7}" dt="2024-09-18T14:15:31.168" v="147" actId="2696"/>
        <pc:sldMkLst>
          <pc:docMk/>
          <pc:sldMk cId="4067653989" sldId="556"/>
        </pc:sldMkLst>
      </pc:sldChg>
      <pc:sldChg chg="del">
        <pc:chgData name="Joanne Whitehead" userId="f5b4f24b-517e-4e1e-927d-fb892655d225" providerId="ADAL" clId="{32539B3F-EB32-4E61-AE5E-D7259C0A2EA7}" dt="2024-09-18T14:32:40.600" v="807" actId="2696"/>
        <pc:sldMkLst>
          <pc:docMk/>
          <pc:sldMk cId="3602054106" sldId="557"/>
        </pc:sldMkLst>
      </pc:sldChg>
      <pc:sldChg chg="modSp mod">
        <pc:chgData name="Joanne Whitehead" userId="f5b4f24b-517e-4e1e-927d-fb892655d225" providerId="ADAL" clId="{32539B3F-EB32-4E61-AE5E-D7259C0A2EA7}" dt="2024-09-18T14:40:43.345" v="925" actId="255"/>
        <pc:sldMkLst>
          <pc:docMk/>
          <pc:sldMk cId="1325311317" sldId="572"/>
        </pc:sldMkLst>
        <pc:spChg chg="mod">
          <ac:chgData name="Joanne Whitehead" userId="f5b4f24b-517e-4e1e-927d-fb892655d225" providerId="ADAL" clId="{32539B3F-EB32-4E61-AE5E-D7259C0A2EA7}" dt="2024-09-18T14:40:43.345" v="925" actId="255"/>
          <ac:spMkLst>
            <pc:docMk/>
            <pc:sldMk cId="1325311317" sldId="572"/>
            <ac:spMk id="5" creationId="{C81687AC-1A48-D1A1-56F1-1B38043D0678}"/>
          </ac:spMkLst>
        </pc:spChg>
      </pc:sldChg>
      <pc:sldChg chg="modSp mod">
        <pc:chgData name="Joanne Whitehead" userId="f5b4f24b-517e-4e1e-927d-fb892655d225" providerId="ADAL" clId="{32539B3F-EB32-4E61-AE5E-D7259C0A2EA7}" dt="2024-09-18T14:40:37.501" v="924" actId="255"/>
        <pc:sldMkLst>
          <pc:docMk/>
          <pc:sldMk cId="202712860" sldId="573"/>
        </pc:sldMkLst>
        <pc:spChg chg="mod">
          <ac:chgData name="Joanne Whitehead" userId="f5b4f24b-517e-4e1e-927d-fb892655d225" providerId="ADAL" clId="{32539B3F-EB32-4E61-AE5E-D7259C0A2EA7}" dt="2024-09-18T14:40:37.501" v="924" actId="255"/>
          <ac:spMkLst>
            <pc:docMk/>
            <pc:sldMk cId="202712860" sldId="573"/>
            <ac:spMk id="2" creationId="{0B021EC8-64EF-A362-A8ED-EF0B7D20AE24}"/>
          </ac:spMkLst>
        </pc:spChg>
      </pc:sldChg>
      <pc:sldChg chg="modSp mod">
        <pc:chgData name="Joanne Whitehead" userId="f5b4f24b-517e-4e1e-927d-fb892655d225" providerId="ADAL" clId="{32539B3F-EB32-4E61-AE5E-D7259C0A2EA7}" dt="2024-09-18T14:40:49.256" v="926" actId="255"/>
        <pc:sldMkLst>
          <pc:docMk/>
          <pc:sldMk cId="687530686" sldId="575"/>
        </pc:sldMkLst>
        <pc:spChg chg="mod">
          <ac:chgData name="Joanne Whitehead" userId="f5b4f24b-517e-4e1e-927d-fb892655d225" providerId="ADAL" clId="{32539B3F-EB32-4E61-AE5E-D7259C0A2EA7}" dt="2024-09-18T14:40:49.256" v="926" actId="255"/>
          <ac:spMkLst>
            <pc:docMk/>
            <pc:sldMk cId="687530686" sldId="575"/>
            <ac:spMk id="2" creationId="{72ACCDD4-5F8A-82C3-1DC0-8FA7523CAED7}"/>
          </ac:spMkLst>
        </pc:spChg>
      </pc:sldChg>
      <pc:sldChg chg="modSp mod">
        <pc:chgData name="Joanne Whitehead" userId="f5b4f24b-517e-4e1e-927d-fb892655d225" providerId="ADAL" clId="{32539B3F-EB32-4E61-AE5E-D7259C0A2EA7}" dt="2024-09-18T14:40:54.568" v="927" actId="255"/>
        <pc:sldMkLst>
          <pc:docMk/>
          <pc:sldMk cId="3593893970" sldId="576"/>
        </pc:sldMkLst>
        <pc:spChg chg="mod">
          <ac:chgData name="Joanne Whitehead" userId="f5b4f24b-517e-4e1e-927d-fb892655d225" providerId="ADAL" clId="{32539B3F-EB32-4E61-AE5E-D7259C0A2EA7}" dt="2024-09-18T14:40:54.568" v="927" actId="255"/>
          <ac:spMkLst>
            <pc:docMk/>
            <pc:sldMk cId="3593893970" sldId="576"/>
            <ac:spMk id="2" creationId="{FE63F3BE-5ECA-09FC-6C2F-F8F78D299ADE}"/>
          </ac:spMkLst>
        </pc:spChg>
      </pc:sldChg>
      <pc:sldChg chg="modSp mod">
        <pc:chgData name="Joanne Whitehead" userId="f5b4f24b-517e-4e1e-927d-fb892655d225" providerId="ADAL" clId="{32539B3F-EB32-4E61-AE5E-D7259C0A2EA7}" dt="2024-09-18T14:56:53.154" v="1530" actId="20577"/>
        <pc:sldMkLst>
          <pc:docMk/>
          <pc:sldMk cId="126727405" sldId="577"/>
        </pc:sldMkLst>
        <pc:spChg chg="mod">
          <ac:chgData name="Joanne Whitehead" userId="f5b4f24b-517e-4e1e-927d-fb892655d225" providerId="ADAL" clId="{32539B3F-EB32-4E61-AE5E-D7259C0A2EA7}" dt="2024-09-18T14:33:57.017" v="876" actId="14100"/>
          <ac:spMkLst>
            <pc:docMk/>
            <pc:sldMk cId="126727405" sldId="577"/>
            <ac:spMk id="4" creationId="{A484C26E-2D5D-0C91-996B-F6C597469F3C}"/>
          </ac:spMkLst>
        </pc:spChg>
        <pc:spChg chg="mod">
          <ac:chgData name="Joanne Whitehead" userId="f5b4f24b-517e-4e1e-927d-fb892655d225" providerId="ADAL" clId="{32539B3F-EB32-4E61-AE5E-D7259C0A2EA7}" dt="2024-09-18T14:34:03.993" v="877" actId="1076"/>
          <ac:spMkLst>
            <pc:docMk/>
            <pc:sldMk cId="126727405" sldId="577"/>
            <ac:spMk id="5" creationId="{25C9CFBA-234F-C8C6-7F1D-2D40BB547829}"/>
          </ac:spMkLst>
        </pc:spChg>
        <pc:spChg chg="mod">
          <ac:chgData name="Joanne Whitehead" userId="f5b4f24b-517e-4e1e-927d-fb892655d225" providerId="ADAL" clId="{32539B3F-EB32-4E61-AE5E-D7259C0A2EA7}" dt="2024-09-18T14:41:38.093" v="932" actId="255"/>
          <ac:spMkLst>
            <pc:docMk/>
            <pc:sldMk cId="126727405" sldId="577"/>
            <ac:spMk id="11" creationId="{CB64EDEB-C161-313E-C4D2-67BCFC544E26}"/>
          </ac:spMkLst>
        </pc:spChg>
        <pc:spChg chg="mod">
          <ac:chgData name="Joanne Whitehead" userId="f5b4f24b-517e-4e1e-927d-fb892655d225" providerId="ADAL" clId="{32539B3F-EB32-4E61-AE5E-D7259C0A2EA7}" dt="2024-09-18T14:56:53.154" v="1530" actId="20577"/>
          <ac:spMkLst>
            <pc:docMk/>
            <pc:sldMk cId="126727405" sldId="577"/>
            <ac:spMk id="12" creationId="{29576F42-9F50-7502-DABF-14A2DE153D14}"/>
          </ac:spMkLst>
        </pc:spChg>
      </pc:sldChg>
      <pc:sldChg chg="modSp mod">
        <pc:chgData name="Joanne Whitehead" userId="f5b4f24b-517e-4e1e-927d-fb892655d225" providerId="ADAL" clId="{32539B3F-EB32-4E61-AE5E-D7259C0A2EA7}" dt="2024-09-18T14:56:31.907" v="1526" actId="1076"/>
        <pc:sldMkLst>
          <pc:docMk/>
          <pc:sldMk cId="2755625472" sldId="578"/>
        </pc:sldMkLst>
        <pc:spChg chg="mod">
          <ac:chgData name="Joanne Whitehead" userId="f5b4f24b-517e-4e1e-927d-fb892655d225" providerId="ADAL" clId="{32539B3F-EB32-4E61-AE5E-D7259C0A2EA7}" dt="2024-09-18T14:41:17.169" v="929" actId="255"/>
          <ac:spMkLst>
            <pc:docMk/>
            <pc:sldMk cId="2755625472" sldId="578"/>
            <ac:spMk id="2" creationId="{00000000-0000-0000-0000-000000000000}"/>
          </ac:spMkLst>
        </pc:spChg>
        <pc:spChg chg="mod">
          <ac:chgData name="Joanne Whitehead" userId="f5b4f24b-517e-4e1e-927d-fb892655d225" providerId="ADAL" clId="{32539B3F-EB32-4E61-AE5E-D7259C0A2EA7}" dt="2024-09-18T14:54:28.533" v="1342" actId="20577"/>
          <ac:spMkLst>
            <pc:docMk/>
            <pc:sldMk cId="2755625472" sldId="578"/>
            <ac:spMk id="3" creationId="{00000000-0000-0000-0000-000000000000}"/>
          </ac:spMkLst>
        </pc:spChg>
        <pc:spChg chg="mod">
          <ac:chgData name="Joanne Whitehead" userId="f5b4f24b-517e-4e1e-927d-fb892655d225" providerId="ADAL" clId="{32539B3F-EB32-4E61-AE5E-D7259C0A2EA7}" dt="2024-09-18T14:54:34.112" v="1343" actId="14100"/>
          <ac:spMkLst>
            <pc:docMk/>
            <pc:sldMk cId="2755625472" sldId="578"/>
            <ac:spMk id="4" creationId="{A484C26E-2D5D-0C91-996B-F6C597469F3C}"/>
          </ac:spMkLst>
        </pc:spChg>
        <pc:spChg chg="mod">
          <ac:chgData name="Joanne Whitehead" userId="f5b4f24b-517e-4e1e-927d-fb892655d225" providerId="ADAL" clId="{32539B3F-EB32-4E61-AE5E-D7259C0A2EA7}" dt="2024-09-18T14:56:31.907" v="1526" actId="1076"/>
          <ac:spMkLst>
            <pc:docMk/>
            <pc:sldMk cId="2755625472" sldId="578"/>
            <ac:spMk id="5" creationId="{25C9CFBA-234F-C8C6-7F1D-2D40BB547829}"/>
          </ac:spMkLst>
        </pc:spChg>
      </pc:sldChg>
      <pc:sldChg chg="modSp mod">
        <pc:chgData name="Joanne Whitehead" userId="f5b4f24b-517e-4e1e-927d-fb892655d225" providerId="ADAL" clId="{32539B3F-EB32-4E61-AE5E-D7259C0A2EA7}" dt="2024-09-18T14:59:25.712" v="1540" actId="14100"/>
        <pc:sldMkLst>
          <pc:docMk/>
          <pc:sldMk cId="3304665515" sldId="579"/>
        </pc:sldMkLst>
        <pc:spChg chg="mod">
          <ac:chgData name="Joanne Whitehead" userId="f5b4f24b-517e-4e1e-927d-fb892655d225" providerId="ADAL" clId="{32539B3F-EB32-4E61-AE5E-D7259C0A2EA7}" dt="2024-09-18T14:56:12.934" v="1523" actId="14100"/>
          <ac:spMkLst>
            <pc:docMk/>
            <pc:sldMk cId="3304665515" sldId="579"/>
            <ac:spMk id="4" creationId="{A484C26E-2D5D-0C91-996B-F6C597469F3C}"/>
          </ac:spMkLst>
        </pc:spChg>
        <pc:spChg chg="mod">
          <ac:chgData name="Joanne Whitehead" userId="f5b4f24b-517e-4e1e-927d-fb892655d225" providerId="ADAL" clId="{32539B3F-EB32-4E61-AE5E-D7259C0A2EA7}" dt="2024-09-18T14:56:26.039" v="1525" actId="1076"/>
          <ac:spMkLst>
            <pc:docMk/>
            <pc:sldMk cId="3304665515" sldId="579"/>
            <ac:spMk id="5" creationId="{25C9CFBA-234F-C8C6-7F1D-2D40BB547829}"/>
          </ac:spMkLst>
        </pc:spChg>
        <pc:spChg chg="mod">
          <ac:chgData name="Joanne Whitehead" userId="f5b4f24b-517e-4e1e-927d-fb892655d225" providerId="ADAL" clId="{32539B3F-EB32-4E61-AE5E-D7259C0A2EA7}" dt="2024-09-18T14:41:23.938" v="930" actId="255"/>
          <ac:spMkLst>
            <pc:docMk/>
            <pc:sldMk cId="3304665515" sldId="579"/>
            <ac:spMk id="11" creationId="{E2BC2B28-A2D0-A57B-F20F-4DCCA98A33C2}"/>
          </ac:spMkLst>
        </pc:spChg>
        <pc:spChg chg="mod">
          <ac:chgData name="Joanne Whitehead" userId="f5b4f24b-517e-4e1e-927d-fb892655d225" providerId="ADAL" clId="{32539B3F-EB32-4E61-AE5E-D7259C0A2EA7}" dt="2024-09-18T14:59:25.712" v="1540" actId="14100"/>
          <ac:spMkLst>
            <pc:docMk/>
            <pc:sldMk cId="3304665515" sldId="579"/>
            <ac:spMk id="14" creationId="{1EE082FD-D99D-F526-84F8-A04D6786ADFE}"/>
          </ac:spMkLst>
        </pc:spChg>
      </pc:sldChg>
      <pc:sldChg chg="modSp mod">
        <pc:chgData name="Joanne Whitehead" userId="f5b4f24b-517e-4e1e-927d-fb892655d225" providerId="ADAL" clId="{32539B3F-EB32-4E61-AE5E-D7259C0A2EA7}" dt="2024-09-18T14:45:39.734" v="1153" actId="255"/>
        <pc:sldMkLst>
          <pc:docMk/>
          <pc:sldMk cId="2286323148" sldId="580"/>
        </pc:sldMkLst>
        <pc:spChg chg="mod">
          <ac:chgData name="Joanne Whitehead" userId="f5b4f24b-517e-4e1e-927d-fb892655d225" providerId="ADAL" clId="{32539B3F-EB32-4E61-AE5E-D7259C0A2EA7}" dt="2024-09-18T14:45:39.734" v="1153" actId="255"/>
          <ac:spMkLst>
            <pc:docMk/>
            <pc:sldMk cId="2286323148" sldId="580"/>
            <ac:spMk id="2" creationId="{CF240796-4B4E-66BB-7655-926F6E3346B4}"/>
          </ac:spMkLst>
        </pc:spChg>
      </pc:sldChg>
      <pc:sldChg chg="modSp mod ord">
        <pc:chgData name="Joanne Whitehead" userId="f5b4f24b-517e-4e1e-927d-fb892655d225" providerId="ADAL" clId="{32539B3F-EB32-4E61-AE5E-D7259C0A2EA7}" dt="2024-09-18T14:42:20.923" v="941" actId="14100"/>
        <pc:sldMkLst>
          <pc:docMk/>
          <pc:sldMk cId="2723265217" sldId="582"/>
        </pc:sldMkLst>
        <pc:spChg chg="mod">
          <ac:chgData name="Joanne Whitehead" userId="f5b4f24b-517e-4e1e-927d-fb892655d225" providerId="ADAL" clId="{32539B3F-EB32-4E61-AE5E-D7259C0A2EA7}" dt="2024-09-18T14:42:20.923" v="941" actId="14100"/>
          <ac:spMkLst>
            <pc:docMk/>
            <pc:sldMk cId="2723265217" sldId="582"/>
            <ac:spMk id="2" creationId="{00000000-0000-0000-0000-000000000000}"/>
          </ac:spMkLst>
        </pc:spChg>
        <pc:spChg chg="mod">
          <ac:chgData name="Joanne Whitehead" userId="f5b4f24b-517e-4e1e-927d-fb892655d225" providerId="ADAL" clId="{32539B3F-EB32-4E61-AE5E-D7259C0A2EA7}" dt="2024-09-18T14:35:21.416" v="895" actId="14100"/>
          <ac:spMkLst>
            <pc:docMk/>
            <pc:sldMk cId="2723265217" sldId="582"/>
            <ac:spMk id="3" creationId="{00000000-0000-0000-0000-000000000000}"/>
          </ac:spMkLst>
        </pc:spChg>
        <pc:spChg chg="mod">
          <ac:chgData name="Joanne Whitehead" userId="f5b4f24b-517e-4e1e-927d-fb892655d225" providerId="ADAL" clId="{32539B3F-EB32-4E61-AE5E-D7259C0A2EA7}" dt="2024-09-18T14:35:16.013" v="893" actId="1076"/>
          <ac:spMkLst>
            <pc:docMk/>
            <pc:sldMk cId="2723265217" sldId="582"/>
            <ac:spMk id="4" creationId="{5E60847A-F0FF-AF79-5720-C9D7B6138A98}"/>
          </ac:spMkLst>
        </pc:spChg>
        <pc:spChg chg="mod">
          <ac:chgData name="Joanne Whitehead" userId="f5b4f24b-517e-4e1e-927d-fb892655d225" providerId="ADAL" clId="{32539B3F-EB32-4E61-AE5E-D7259C0A2EA7}" dt="2024-09-18T14:35:13.568" v="892" actId="14100"/>
          <ac:spMkLst>
            <pc:docMk/>
            <pc:sldMk cId="2723265217" sldId="582"/>
            <ac:spMk id="5" creationId="{29B2A531-98EC-1CFE-74E7-DED394CE5F18}"/>
          </ac:spMkLst>
        </pc:spChg>
      </pc:sldChg>
      <pc:sldChg chg="modSp mod">
        <pc:chgData name="Joanne Whitehead" userId="f5b4f24b-517e-4e1e-927d-fb892655d225" providerId="ADAL" clId="{32539B3F-EB32-4E61-AE5E-D7259C0A2EA7}" dt="2024-09-18T14:57:27.428" v="1539" actId="20577"/>
        <pc:sldMkLst>
          <pc:docMk/>
          <pc:sldMk cId="1262297279" sldId="584"/>
        </pc:sldMkLst>
        <pc:spChg chg="mod">
          <ac:chgData name="Joanne Whitehead" userId="f5b4f24b-517e-4e1e-927d-fb892655d225" providerId="ADAL" clId="{32539B3F-EB32-4E61-AE5E-D7259C0A2EA7}" dt="2024-09-18T14:33:44.624" v="872" actId="14100"/>
          <ac:spMkLst>
            <pc:docMk/>
            <pc:sldMk cId="1262297279" sldId="584"/>
            <ac:spMk id="4" creationId="{A484C26E-2D5D-0C91-996B-F6C597469F3C}"/>
          </ac:spMkLst>
        </pc:spChg>
        <pc:spChg chg="mod">
          <ac:chgData name="Joanne Whitehead" userId="f5b4f24b-517e-4e1e-927d-fb892655d225" providerId="ADAL" clId="{32539B3F-EB32-4E61-AE5E-D7259C0A2EA7}" dt="2024-09-18T14:56:35.852" v="1527" actId="1076"/>
          <ac:spMkLst>
            <pc:docMk/>
            <pc:sldMk cId="1262297279" sldId="584"/>
            <ac:spMk id="5" creationId="{25C9CFBA-234F-C8C6-7F1D-2D40BB547829}"/>
          </ac:spMkLst>
        </pc:spChg>
        <pc:spChg chg="mod">
          <ac:chgData name="Joanne Whitehead" userId="f5b4f24b-517e-4e1e-927d-fb892655d225" providerId="ADAL" clId="{32539B3F-EB32-4E61-AE5E-D7259C0A2EA7}" dt="2024-09-18T14:41:47.557" v="933" actId="255"/>
          <ac:spMkLst>
            <pc:docMk/>
            <pc:sldMk cId="1262297279" sldId="584"/>
            <ac:spMk id="11" creationId="{CB64EDEB-C161-313E-C4D2-67BCFC544E26}"/>
          </ac:spMkLst>
        </pc:spChg>
        <pc:spChg chg="mod">
          <ac:chgData name="Joanne Whitehead" userId="f5b4f24b-517e-4e1e-927d-fb892655d225" providerId="ADAL" clId="{32539B3F-EB32-4E61-AE5E-D7259C0A2EA7}" dt="2024-09-18T14:57:27.428" v="1539" actId="20577"/>
          <ac:spMkLst>
            <pc:docMk/>
            <pc:sldMk cId="1262297279" sldId="584"/>
            <ac:spMk id="12" creationId="{29576F42-9F50-7502-DABF-14A2DE153D14}"/>
          </ac:spMkLst>
        </pc:spChg>
      </pc:sldChg>
      <pc:sldChg chg="modSp mod">
        <pc:chgData name="Joanne Whitehead" userId="f5b4f24b-517e-4e1e-927d-fb892655d225" providerId="ADAL" clId="{32539B3F-EB32-4E61-AE5E-D7259C0A2EA7}" dt="2024-09-18T14:41:56.326" v="934" actId="255"/>
        <pc:sldMkLst>
          <pc:docMk/>
          <pc:sldMk cId="1763409611" sldId="585"/>
        </pc:sldMkLst>
        <pc:spChg chg="mod">
          <ac:chgData name="Joanne Whitehead" userId="f5b4f24b-517e-4e1e-927d-fb892655d225" providerId="ADAL" clId="{32539B3F-EB32-4E61-AE5E-D7259C0A2EA7}" dt="2024-09-18T14:35:04.848" v="890" actId="14100"/>
          <ac:spMkLst>
            <pc:docMk/>
            <pc:sldMk cId="1763409611" sldId="585"/>
            <ac:spMk id="4" creationId="{A484C26E-2D5D-0C91-996B-F6C597469F3C}"/>
          </ac:spMkLst>
        </pc:spChg>
        <pc:spChg chg="mod">
          <ac:chgData name="Joanne Whitehead" userId="f5b4f24b-517e-4e1e-927d-fb892655d225" providerId="ADAL" clId="{32539B3F-EB32-4E61-AE5E-D7259C0A2EA7}" dt="2024-09-18T14:35:07.727" v="891" actId="1076"/>
          <ac:spMkLst>
            <pc:docMk/>
            <pc:sldMk cId="1763409611" sldId="585"/>
            <ac:spMk id="5" creationId="{25C9CFBA-234F-C8C6-7F1D-2D40BB547829}"/>
          </ac:spMkLst>
        </pc:spChg>
        <pc:spChg chg="mod">
          <ac:chgData name="Joanne Whitehead" userId="f5b4f24b-517e-4e1e-927d-fb892655d225" providerId="ADAL" clId="{32539B3F-EB32-4E61-AE5E-D7259C0A2EA7}" dt="2024-09-18T14:41:56.326" v="934" actId="255"/>
          <ac:spMkLst>
            <pc:docMk/>
            <pc:sldMk cId="1763409611" sldId="585"/>
            <ac:spMk id="11" creationId="{CB64EDEB-C161-313E-C4D2-67BCFC544E26}"/>
          </ac:spMkLst>
        </pc:spChg>
        <pc:spChg chg="mod">
          <ac:chgData name="Joanne Whitehead" userId="f5b4f24b-517e-4e1e-927d-fb892655d225" providerId="ADAL" clId="{32539B3F-EB32-4E61-AE5E-D7259C0A2EA7}" dt="2024-09-18T14:37:20.156" v="911" actId="6549"/>
          <ac:spMkLst>
            <pc:docMk/>
            <pc:sldMk cId="1763409611" sldId="585"/>
            <ac:spMk id="12" creationId="{29576F42-9F50-7502-DABF-14A2DE153D14}"/>
          </ac:spMkLst>
        </pc:spChg>
      </pc:sldChg>
      <pc:sldChg chg="new del">
        <pc:chgData name="Joanne Whitehead" userId="f5b4f24b-517e-4e1e-927d-fb892655d225" providerId="ADAL" clId="{32539B3F-EB32-4E61-AE5E-D7259C0A2EA7}" dt="2024-09-18T14:15:11.730" v="145" actId="2696"/>
        <pc:sldMkLst>
          <pc:docMk/>
          <pc:sldMk cId="3057391102" sldId="586"/>
        </pc:sldMkLst>
      </pc:sldChg>
      <pc:sldChg chg="modSp add mod">
        <pc:chgData name="Joanne Whitehead" userId="f5b4f24b-517e-4e1e-927d-fb892655d225" providerId="ADAL" clId="{32539B3F-EB32-4E61-AE5E-D7259C0A2EA7}" dt="2024-09-18T14:19:40.594" v="230" actId="5793"/>
        <pc:sldMkLst>
          <pc:docMk/>
          <pc:sldMk cId="677676689" sldId="587"/>
        </pc:sldMkLst>
        <pc:spChg chg="mod">
          <ac:chgData name="Joanne Whitehead" userId="f5b4f24b-517e-4e1e-927d-fb892655d225" providerId="ADAL" clId="{32539B3F-EB32-4E61-AE5E-D7259C0A2EA7}" dt="2024-09-18T14:19:30.587" v="228" actId="20577"/>
          <ac:spMkLst>
            <pc:docMk/>
            <pc:sldMk cId="677676689" sldId="587"/>
            <ac:spMk id="2" creationId="{00000000-0000-0000-0000-000000000000}"/>
          </ac:spMkLst>
        </pc:spChg>
        <pc:spChg chg="mod">
          <ac:chgData name="Joanne Whitehead" userId="f5b4f24b-517e-4e1e-927d-fb892655d225" providerId="ADAL" clId="{32539B3F-EB32-4E61-AE5E-D7259C0A2EA7}" dt="2024-09-18T14:19:40.594" v="230" actId="5793"/>
          <ac:spMkLst>
            <pc:docMk/>
            <pc:sldMk cId="677676689" sldId="587"/>
            <ac:spMk id="8" creationId="{AFCC1FF0-5857-67B8-8FBE-0BA907024DA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78427" cy="511730"/>
          </a:xfrm>
          <a:prstGeom prst="rect">
            <a:avLst/>
          </a:prstGeom>
        </p:spPr>
        <p:txBody>
          <a:bodyPr vert="horz" lIns="94787" tIns="47393" rIns="94787" bIns="47393" rtlCol="0"/>
          <a:lstStyle>
            <a:lvl1pPr algn="l">
              <a:defRPr sz="1200"/>
            </a:lvl1pPr>
          </a:lstStyle>
          <a:p>
            <a:endParaRPr lang="en-GB"/>
          </a:p>
        </p:txBody>
      </p:sp>
      <p:sp>
        <p:nvSpPr>
          <p:cNvPr id="3" name="Date Placeholder 2"/>
          <p:cNvSpPr>
            <a:spLocks noGrp="1"/>
          </p:cNvSpPr>
          <p:nvPr>
            <p:ph type="dt" sz="quarter" idx="1"/>
          </p:nvPr>
        </p:nvSpPr>
        <p:spPr>
          <a:xfrm>
            <a:off x="4023994" y="1"/>
            <a:ext cx="3078427" cy="511730"/>
          </a:xfrm>
          <a:prstGeom prst="rect">
            <a:avLst/>
          </a:prstGeom>
        </p:spPr>
        <p:txBody>
          <a:bodyPr vert="horz" lIns="94787" tIns="47393" rIns="94787" bIns="47393" rtlCol="0"/>
          <a:lstStyle>
            <a:lvl1pPr algn="r">
              <a:defRPr sz="1200"/>
            </a:lvl1pPr>
          </a:lstStyle>
          <a:p>
            <a:fld id="{513C46B8-C618-4929-A8F7-B3D53B776DB3}" type="datetimeFigureOut">
              <a:rPr lang="en-GB" smtClean="0"/>
              <a:t>18/09/2024</a:t>
            </a:fld>
            <a:endParaRPr lang="en-GB"/>
          </a:p>
        </p:txBody>
      </p:sp>
      <p:sp>
        <p:nvSpPr>
          <p:cNvPr id="4" name="Footer Placeholder 3"/>
          <p:cNvSpPr>
            <a:spLocks noGrp="1"/>
          </p:cNvSpPr>
          <p:nvPr>
            <p:ph type="ftr" sz="quarter" idx="2"/>
          </p:nvPr>
        </p:nvSpPr>
        <p:spPr>
          <a:xfrm>
            <a:off x="2" y="9721107"/>
            <a:ext cx="3078427" cy="511730"/>
          </a:xfrm>
          <a:prstGeom prst="rect">
            <a:avLst/>
          </a:prstGeom>
        </p:spPr>
        <p:txBody>
          <a:bodyPr vert="horz" lIns="94787" tIns="47393" rIns="94787" bIns="47393" rtlCol="0" anchor="b"/>
          <a:lstStyle>
            <a:lvl1pPr algn="l">
              <a:defRPr sz="1200"/>
            </a:lvl1pPr>
          </a:lstStyle>
          <a:p>
            <a:endParaRPr lang="en-GB"/>
          </a:p>
        </p:txBody>
      </p:sp>
      <p:sp>
        <p:nvSpPr>
          <p:cNvPr id="5" name="Slide Number Placeholder 4"/>
          <p:cNvSpPr>
            <a:spLocks noGrp="1"/>
          </p:cNvSpPr>
          <p:nvPr>
            <p:ph type="sldNum" sz="quarter" idx="3"/>
          </p:nvPr>
        </p:nvSpPr>
        <p:spPr>
          <a:xfrm>
            <a:off x="4023994" y="9721107"/>
            <a:ext cx="3078427" cy="511730"/>
          </a:xfrm>
          <a:prstGeom prst="rect">
            <a:avLst/>
          </a:prstGeom>
        </p:spPr>
        <p:txBody>
          <a:bodyPr vert="horz" lIns="94787" tIns="47393" rIns="94787" bIns="47393" rtlCol="0" anchor="b"/>
          <a:lstStyle>
            <a:lvl1pPr algn="r">
              <a:defRPr sz="1200"/>
            </a:lvl1pPr>
          </a:lstStyle>
          <a:p>
            <a:fld id="{C704F5F4-9EB2-4F83-BA8E-8BE5D2605674}" type="slidenum">
              <a:rPr lang="en-GB" smtClean="0"/>
              <a:t>‹#›</a:t>
            </a:fld>
            <a:endParaRPr lang="en-GB"/>
          </a:p>
        </p:txBody>
      </p:sp>
    </p:spTree>
    <p:extLst>
      <p:ext uri="{BB962C8B-B14F-4D97-AF65-F5344CB8AC3E}">
        <p14:creationId xmlns:p14="http://schemas.microsoft.com/office/powerpoint/2010/main" val="26986696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8427" cy="513509"/>
          </a:xfrm>
          <a:prstGeom prst="rect">
            <a:avLst/>
          </a:prstGeom>
        </p:spPr>
        <p:txBody>
          <a:bodyPr vert="horz" lIns="94787" tIns="47393" rIns="94787" bIns="47393" rtlCol="0"/>
          <a:lstStyle>
            <a:lvl1pPr algn="l">
              <a:defRPr sz="1200"/>
            </a:lvl1pPr>
          </a:lstStyle>
          <a:p>
            <a:endParaRPr lang="en-US"/>
          </a:p>
        </p:txBody>
      </p:sp>
      <p:sp>
        <p:nvSpPr>
          <p:cNvPr id="3" name="Date Placeholder 2"/>
          <p:cNvSpPr>
            <a:spLocks noGrp="1"/>
          </p:cNvSpPr>
          <p:nvPr>
            <p:ph type="dt" idx="1"/>
          </p:nvPr>
        </p:nvSpPr>
        <p:spPr>
          <a:xfrm>
            <a:off x="4023994" y="0"/>
            <a:ext cx="3078427" cy="513509"/>
          </a:xfrm>
          <a:prstGeom prst="rect">
            <a:avLst/>
          </a:prstGeom>
        </p:spPr>
        <p:txBody>
          <a:bodyPr vert="horz" lIns="94787" tIns="47393" rIns="94787" bIns="47393" rtlCol="0"/>
          <a:lstStyle>
            <a:lvl1pPr algn="r">
              <a:defRPr sz="1200"/>
            </a:lvl1pPr>
          </a:lstStyle>
          <a:p>
            <a:fld id="{19CC2D79-6601-8646-8788-9DB1DC346BAB}" type="datetimeFigureOut">
              <a:rPr lang="en-US" smtClean="0"/>
              <a:t>9/18/2024</a:t>
            </a:fld>
            <a:endParaRPr lang="en-US"/>
          </a:p>
        </p:txBody>
      </p:sp>
      <p:sp>
        <p:nvSpPr>
          <p:cNvPr id="4" name="Slide Image Placeholder 3"/>
          <p:cNvSpPr>
            <a:spLocks noGrp="1" noRot="1" noChangeAspect="1"/>
          </p:cNvSpPr>
          <p:nvPr>
            <p:ph type="sldImg" idx="2"/>
          </p:nvPr>
        </p:nvSpPr>
        <p:spPr>
          <a:xfrm>
            <a:off x="482600" y="1279525"/>
            <a:ext cx="6138863" cy="3452813"/>
          </a:xfrm>
          <a:prstGeom prst="rect">
            <a:avLst/>
          </a:prstGeom>
          <a:noFill/>
          <a:ln w="12700">
            <a:solidFill>
              <a:prstClr val="black"/>
            </a:solidFill>
          </a:ln>
        </p:spPr>
        <p:txBody>
          <a:bodyPr vert="horz" lIns="94787" tIns="47393" rIns="94787" bIns="47393" rtlCol="0" anchor="ctr"/>
          <a:lstStyle/>
          <a:p>
            <a:endParaRPr lang="en-US"/>
          </a:p>
        </p:txBody>
      </p:sp>
      <p:sp>
        <p:nvSpPr>
          <p:cNvPr id="5" name="Notes Placeholder 4"/>
          <p:cNvSpPr>
            <a:spLocks noGrp="1"/>
          </p:cNvSpPr>
          <p:nvPr>
            <p:ph type="body" sz="quarter" idx="3"/>
          </p:nvPr>
        </p:nvSpPr>
        <p:spPr>
          <a:xfrm>
            <a:off x="710407" y="4925408"/>
            <a:ext cx="5683250" cy="4029879"/>
          </a:xfrm>
          <a:prstGeom prst="rect">
            <a:avLst/>
          </a:prstGeom>
        </p:spPr>
        <p:txBody>
          <a:bodyPr vert="horz" lIns="94787" tIns="47393" rIns="94787" bIns="47393"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2" y="9721108"/>
            <a:ext cx="3078427" cy="513508"/>
          </a:xfrm>
          <a:prstGeom prst="rect">
            <a:avLst/>
          </a:prstGeom>
        </p:spPr>
        <p:txBody>
          <a:bodyPr vert="horz" lIns="94787" tIns="47393" rIns="94787" bIns="47393" rtlCol="0" anchor="b"/>
          <a:lstStyle>
            <a:lvl1pPr algn="l">
              <a:defRPr sz="1200"/>
            </a:lvl1pPr>
          </a:lstStyle>
          <a:p>
            <a:endParaRPr lang="en-US"/>
          </a:p>
        </p:txBody>
      </p:sp>
      <p:sp>
        <p:nvSpPr>
          <p:cNvPr id="7" name="Slide Number Placeholder 6"/>
          <p:cNvSpPr>
            <a:spLocks noGrp="1"/>
          </p:cNvSpPr>
          <p:nvPr>
            <p:ph type="sldNum" sz="quarter" idx="5"/>
          </p:nvPr>
        </p:nvSpPr>
        <p:spPr>
          <a:xfrm>
            <a:off x="4023994" y="9721108"/>
            <a:ext cx="3078427" cy="513508"/>
          </a:xfrm>
          <a:prstGeom prst="rect">
            <a:avLst/>
          </a:prstGeom>
        </p:spPr>
        <p:txBody>
          <a:bodyPr vert="horz" lIns="94787" tIns="47393" rIns="94787" bIns="47393" rtlCol="0" anchor="b"/>
          <a:lstStyle>
            <a:lvl1pPr algn="r">
              <a:defRPr sz="1200"/>
            </a:lvl1pPr>
          </a:lstStyle>
          <a:p>
            <a:fld id="{E26452DA-95D1-2F4B-B693-8648BD57DDB1}" type="slidenum">
              <a:rPr lang="en-US" smtClean="0"/>
              <a:t>‹#›</a:t>
            </a:fld>
            <a:endParaRPr lang="en-US"/>
          </a:p>
        </p:txBody>
      </p:sp>
    </p:spTree>
    <p:extLst>
      <p:ext uri="{BB962C8B-B14F-4D97-AF65-F5344CB8AC3E}">
        <p14:creationId xmlns:p14="http://schemas.microsoft.com/office/powerpoint/2010/main" val="2357058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6452DA-95D1-2F4B-B693-8648BD57DDB1}" type="slidenum">
              <a:rPr lang="en-US" smtClean="0"/>
              <a:t>1</a:t>
            </a:fld>
            <a:endParaRPr lang="en-US"/>
          </a:p>
        </p:txBody>
      </p:sp>
    </p:spTree>
    <p:extLst>
      <p:ext uri="{BB962C8B-B14F-4D97-AF65-F5344CB8AC3E}">
        <p14:creationId xmlns:p14="http://schemas.microsoft.com/office/powerpoint/2010/main" val="3557475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EB289EC-8C73-449B-9C9F-8A269C71A5F5}" type="slidenum">
              <a:rPr lang="en-GB" smtClean="0"/>
              <a:t>10</a:t>
            </a:fld>
            <a:endParaRPr lang="en-GB"/>
          </a:p>
        </p:txBody>
      </p:sp>
    </p:spTree>
    <p:extLst>
      <p:ext uri="{BB962C8B-B14F-4D97-AF65-F5344CB8AC3E}">
        <p14:creationId xmlns:p14="http://schemas.microsoft.com/office/powerpoint/2010/main" val="1111674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EB289EC-8C73-449B-9C9F-8A269C71A5F5}" type="slidenum">
              <a:rPr lang="en-GB" smtClean="0"/>
              <a:t>11</a:t>
            </a:fld>
            <a:endParaRPr lang="en-GB"/>
          </a:p>
        </p:txBody>
      </p:sp>
    </p:spTree>
    <p:extLst>
      <p:ext uri="{BB962C8B-B14F-4D97-AF65-F5344CB8AC3E}">
        <p14:creationId xmlns:p14="http://schemas.microsoft.com/office/powerpoint/2010/main" val="3188757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26452DA-95D1-2F4B-B693-8648BD57DDB1}" type="slidenum">
              <a:rPr lang="en-US" smtClean="0"/>
              <a:t>12</a:t>
            </a:fld>
            <a:endParaRPr lang="en-US"/>
          </a:p>
        </p:txBody>
      </p:sp>
    </p:spTree>
    <p:extLst>
      <p:ext uri="{BB962C8B-B14F-4D97-AF65-F5344CB8AC3E}">
        <p14:creationId xmlns:p14="http://schemas.microsoft.com/office/powerpoint/2010/main" val="665877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26452DA-95D1-2F4B-B693-8648BD57DDB1}" type="slidenum">
              <a:rPr lang="en-US" smtClean="0"/>
              <a:t>13</a:t>
            </a:fld>
            <a:endParaRPr lang="en-US"/>
          </a:p>
        </p:txBody>
      </p:sp>
    </p:spTree>
    <p:extLst>
      <p:ext uri="{BB962C8B-B14F-4D97-AF65-F5344CB8AC3E}">
        <p14:creationId xmlns:p14="http://schemas.microsoft.com/office/powerpoint/2010/main" val="2251770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26452DA-95D1-2F4B-B693-8648BD57DDB1}" type="slidenum">
              <a:rPr lang="en-US" smtClean="0"/>
              <a:t>14</a:t>
            </a:fld>
            <a:endParaRPr lang="en-US"/>
          </a:p>
        </p:txBody>
      </p:sp>
    </p:spTree>
    <p:extLst>
      <p:ext uri="{BB962C8B-B14F-4D97-AF65-F5344CB8AC3E}">
        <p14:creationId xmlns:p14="http://schemas.microsoft.com/office/powerpoint/2010/main" val="3864481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26452DA-95D1-2F4B-B693-8648BD57DDB1}" type="slidenum">
              <a:rPr lang="en-US" smtClean="0"/>
              <a:t>15</a:t>
            </a:fld>
            <a:endParaRPr lang="en-US"/>
          </a:p>
        </p:txBody>
      </p:sp>
    </p:spTree>
    <p:extLst>
      <p:ext uri="{BB962C8B-B14F-4D97-AF65-F5344CB8AC3E}">
        <p14:creationId xmlns:p14="http://schemas.microsoft.com/office/powerpoint/2010/main" val="2634436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26452DA-95D1-2F4B-B693-8648BD57DDB1}" type="slidenum">
              <a:rPr lang="en-US" smtClean="0"/>
              <a:t>16</a:t>
            </a:fld>
            <a:endParaRPr lang="en-US"/>
          </a:p>
        </p:txBody>
      </p:sp>
    </p:spTree>
    <p:extLst>
      <p:ext uri="{BB962C8B-B14F-4D97-AF65-F5344CB8AC3E}">
        <p14:creationId xmlns:p14="http://schemas.microsoft.com/office/powerpoint/2010/main" val="2053244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26452DA-95D1-2F4B-B693-8648BD57DDB1}" type="slidenum">
              <a:rPr lang="en-US" smtClean="0"/>
              <a:t>17</a:t>
            </a:fld>
            <a:endParaRPr lang="en-US"/>
          </a:p>
        </p:txBody>
      </p:sp>
    </p:spTree>
    <p:extLst>
      <p:ext uri="{BB962C8B-B14F-4D97-AF65-F5344CB8AC3E}">
        <p14:creationId xmlns:p14="http://schemas.microsoft.com/office/powerpoint/2010/main" val="38231871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26452DA-95D1-2F4B-B693-8648BD57DDB1}" type="slidenum">
              <a:rPr lang="en-US" smtClean="0"/>
              <a:t>18</a:t>
            </a:fld>
            <a:endParaRPr lang="en-US"/>
          </a:p>
        </p:txBody>
      </p:sp>
    </p:spTree>
    <p:extLst>
      <p:ext uri="{BB962C8B-B14F-4D97-AF65-F5344CB8AC3E}">
        <p14:creationId xmlns:p14="http://schemas.microsoft.com/office/powerpoint/2010/main" val="3140394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26452DA-95D1-2F4B-B693-8648BD57DDB1}" type="slidenum">
              <a:rPr lang="en-US" smtClean="0"/>
              <a:t>19</a:t>
            </a:fld>
            <a:endParaRPr lang="en-US"/>
          </a:p>
        </p:txBody>
      </p:sp>
    </p:spTree>
    <p:extLst>
      <p:ext uri="{BB962C8B-B14F-4D97-AF65-F5344CB8AC3E}">
        <p14:creationId xmlns:p14="http://schemas.microsoft.com/office/powerpoint/2010/main" val="3046599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26452DA-95D1-2F4B-B693-8648BD57DDB1}" type="slidenum">
              <a:rPr lang="en-US" smtClean="0"/>
              <a:t>2</a:t>
            </a:fld>
            <a:endParaRPr lang="en-US"/>
          </a:p>
        </p:txBody>
      </p:sp>
    </p:spTree>
    <p:extLst>
      <p:ext uri="{BB962C8B-B14F-4D97-AF65-F5344CB8AC3E}">
        <p14:creationId xmlns:p14="http://schemas.microsoft.com/office/powerpoint/2010/main" val="3009942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26452DA-95D1-2F4B-B693-8648BD57DDB1}" type="slidenum">
              <a:rPr lang="en-US" smtClean="0"/>
              <a:t>20</a:t>
            </a:fld>
            <a:endParaRPr lang="en-US"/>
          </a:p>
        </p:txBody>
      </p:sp>
    </p:spTree>
    <p:extLst>
      <p:ext uri="{BB962C8B-B14F-4D97-AF65-F5344CB8AC3E}">
        <p14:creationId xmlns:p14="http://schemas.microsoft.com/office/powerpoint/2010/main" val="662465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26452DA-95D1-2F4B-B693-8648BD57DDB1}" type="slidenum">
              <a:rPr lang="en-US" smtClean="0"/>
              <a:t>21</a:t>
            </a:fld>
            <a:endParaRPr lang="en-US"/>
          </a:p>
        </p:txBody>
      </p:sp>
    </p:spTree>
    <p:extLst>
      <p:ext uri="{BB962C8B-B14F-4D97-AF65-F5344CB8AC3E}">
        <p14:creationId xmlns:p14="http://schemas.microsoft.com/office/powerpoint/2010/main" val="1460498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26452DA-95D1-2F4B-B693-8648BD57DDB1}" type="slidenum">
              <a:rPr lang="en-US" smtClean="0"/>
              <a:t>22</a:t>
            </a:fld>
            <a:endParaRPr lang="en-US"/>
          </a:p>
        </p:txBody>
      </p:sp>
    </p:spTree>
    <p:extLst>
      <p:ext uri="{BB962C8B-B14F-4D97-AF65-F5344CB8AC3E}">
        <p14:creationId xmlns:p14="http://schemas.microsoft.com/office/powerpoint/2010/main" val="1534778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26452DA-95D1-2F4B-B693-8648BD57DDB1}" type="slidenum">
              <a:rPr lang="en-US" smtClean="0"/>
              <a:t>23</a:t>
            </a:fld>
            <a:endParaRPr lang="en-US"/>
          </a:p>
        </p:txBody>
      </p:sp>
    </p:spTree>
    <p:extLst>
      <p:ext uri="{BB962C8B-B14F-4D97-AF65-F5344CB8AC3E}">
        <p14:creationId xmlns:p14="http://schemas.microsoft.com/office/powerpoint/2010/main" val="2583758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6452DA-95D1-2F4B-B693-8648BD57DDB1}" type="slidenum">
              <a:rPr lang="en-US" smtClean="0"/>
              <a:t>24</a:t>
            </a:fld>
            <a:endParaRPr lang="en-US"/>
          </a:p>
        </p:txBody>
      </p:sp>
    </p:spTree>
    <p:extLst>
      <p:ext uri="{BB962C8B-B14F-4D97-AF65-F5344CB8AC3E}">
        <p14:creationId xmlns:p14="http://schemas.microsoft.com/office/powerpoint/2010/main" val="28730118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26452DA-95D1-2F4B-B693-8648BD57DDB1}" type="slidenum">
              <a:rPr lang="en-US" smtClean="0"/>
              <a:t>25</a:t>
            </a:fld>
            <a:endParaRPr lang="en-US"/>
          </a:p>
        </p:txBody>
      </p:sp>
    </p:spTree>
    <p:extLst>
      <p:ext uri="{BB962C8B-B14F-4D97-AF65-F5344CB8AC3E}">
        <p14:creationId xmlns:p14="http://schemas.microsoft.com/office/powerpoint/2010/main" val="2043422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28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6452DA-95D1-2F4B-B693-8648BD57DDB1}" type="slidenum">
              <a:rPr lang="en-US" smtClean="0"/>
              <a:t>3</a:t>
            </a:fld>
            <a:endParaRPr lang="en-US"/>
          </a:p>
        </p:txBody>
      </p:sp>
    </p:spTree>
    <p:extLst>
      <p:ext uri="{BB962C8B-B14F-4D97-AF65-F5344CB8AC3E}">
        <p14:creationId xmlns:p14="http://schemas.microsoft.com/office/powerpoint/2010/main" val="3081776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281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26452DA-95D1-2F4B-B693-8648BD57DDB1}" type="slidenum">
              <a:rPr lang="en-US" smtClean="0"/>
              <a:t>4</a:t>
            </a:fld>
            <a:endParaRPr lang="en-US"/>
          </a:p>
        </p:txBody>
      </p:sp>
    </p:spTree>
    <p:extLst>
      <p:ext uri="{BB962C8B-B14F-4D97-AF65-F5344CB8AC3E}">
        <p14:creationId xmlns:p14="http://schemas.microsoft.com/office/powerpoint/2010/main" val="1619302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538163"/>
            <a:ext cx="6142037" cy="3454400"/>
          </a:xfrm>
        </p:spPr>
      </p:sp>
      <p:sp>
        <p:nvSpPr>
          <p:cNvPr id="3" name="Notes Placeholder 2"/>
          <p:cNvSpPr>
            <a:spLocks noGrp="1"/>
          </p:cNvSpPr>
          <p:nvPr>
            <p:ph type="body" idx="1"/>
          </p:nvPr>
        </p:nvSpPr>
        <p:spPr>
          <a:xfrm>
            <a:off x="439650" y="4228627"/>
            <a:ext cx="6470994" cy="5470767"/>
          </a:xfrm>
        </p:spPr>
        <p:txBody>
          <a:bodyPr/>
          <a:lstStyle/>
          <a:p>
            <a:pPr marL="177725" indent="-177725">
              <a:buFont typeface="Arial" panose="020B0604020202020204" pitchFamily="34" charset="0"/>
              <a:buChar char="•"/>
            </a:pPr>
            <a:r>
              <a:rPr lang="en-GB" sz="1100" dirty="0"/>
              <a:t>You’ve heard some of the headline numbers around delivery through the framework, and wanted to take a few minutes to bring it to life through a couple of case studies. </a:t>
            </a:r>
          </a:p>
          <a:p>
            <a:pPr marL="177725" indent="-177725">
              <a:buFont typeface="Arial" panose="020B0604020202020204" pitchFamily="34" charset="0"/>
              <a:buChar char="•"/>
            </a:pPr>
            <a:endParaRPr lang="en-GB" sz="1100" dirty="0"/>
          </a:p>
          <a:p>
            <a:pPr marL="177725" indent="-177725">
              <a:buFont typeface="Arial" panose="020B0604020202020204" pitchFamily="34" charset="0"/>
              <a:buChar char="•"/>
            </a:pPr>
            <a:r>
              <a:rPr lang="en-GB" sz="1100" dirty="0"/>
              <a:t>What we need to keep reminding ourselves – and our wider teams, is that our work is much more than just numbers - for every new home which we are building – we will be making a massive positive impact for our customers – this is likely to become even more important given the challenges in the economy as a whole</a:t>
            </a:r>
          </a:p>
          <a:p>
            <a:pPr marL="177725" indent="-177725">
              <a:buFont typeface="Arial" panose="020B0604020202020204" pitchFamily="34" charset="0"/>
              <a:buChar char="•"/>
            </a:pPr>
            <a:endParaRPr lang="en-GB" sz="1100" dirty="0"/>
          </a:p>
          <a:p>
            <a:pPr marL="177725" indent="-177725">
              <a:buFont typeface="Arial" panose="020B0604020202020204" pitchFamily="34" charset="0"/>
              <a:buChar char="•"/>
            </a:pPr>
            <a:r>
              <a:rPr lang="en-GB" sz="1100" dirty="0"/>
              <a:t>First scheme is a One Manchester scheme at </a:t>
            </a:r>
            <a:r>
              <a:rPr lang="en-GB" sz="1100" dirty="0" err="1"/>
              <a:t>Mayton</a:t>
            </a:r>
            <a:r>
              <a:rPr lang="en-GB" sz="1100" dirty="0"/>
              <a:t> Street, Openshaw – a small scheme delivered through the low value lot</a:t>
            </a:r>
          </a:p>
          <a:p>
            <a:pPr marL="177725" indent="-177725">
              <a:buFont typeface="Arial" panose="020B0604020202020204" pitchFamily="34" charset="0"/>
              <a:buChar char="•"/>
            </a:pPr>
            <a:endParaRPr lang="en-GB" sz="1100" dirty="0"/>
          </a:p>
          <a:p>
            <a:pPr marL="182662" indent="-182662">
              <a:lnSpc>
                <a:spcPct val="115000"/>
              </a:lnSpc>
              <a:buFont typeface="Arial" panose="020B0604020202020204" pitchFamily="34" charset="0"/>
              <a:buChar char="•"/>
            </a:pPr>
            <a:r>
              <a:rPr lang="en-GB" sz="1100" dirty="0">
                <a:ea typeface="Cambria" panose="02040503050406030204" pitchFamily="18" charset="0"/>
                <a:cs typeface="Arial" panose="020B0604020202020204" pitchFamily="34" charset="0"/>
              </a:rPr>
              <a:t>John Southworth and One Manchester worked collaboratively delivering twenty one, 2 and 3 bedroomed homes for shared ownership and social rent in Openshaw, Manchester - just two miles from the city centre of Manchester</a:t>
            </a:r>
          </a:p>
          <a:p>
            <a:pPr marL="296208" indent="-296208">
              <a:lnSpc>
                <a:spcPct val="115000"/>
              </a:lnSpc>
              <a:buFont typeface="Arial" panose="020B0604020202020204" pitchFamily="34" charset="0"/>
              <a:buChar char="•"/>
            </a:pPr>
            <a:endParaRPr lang="en-GB" sz="1100" dirty="0">
              <a:ea typeface="Cambria" panose="02040503050406030204" pitchFamily="18" charset="0"/>
              <a:cs typeface="Arial" panose="020B0604020202020204" pitchFamily="34" charset="0"/>
            </a:endParaRPr>
          </a:p>
          <a:p>
            <a:pPr marL="100382" indent="-100382">
              <a:lnSpc>
                <a:spcPct val="115000"/>
              </a:lnSpc>
              <a:buFont typeface="Arial" panose="020B0604020202020204" pitchFamily="34" charset="0"/>
              <a:buChar char="•"/>
            </a:pPr>
            <a:r>
              <a:rPr lang="en-GB" sz="1100" dirty="0">
                <a:ea typeface="Cambria" panose="02040503050406030204" pitchFamily="18" charset="0"/>
                <a:cs typeface="Arial" panose="020B0604020202020204" pitchFamily="34" charset="0"/>
              </a:rPr>
              <a:t>The development sought to provide the optimum balance of cost, efficiency and design to deliver these homes affordably whilst reducing running costs for the occupant and the carbon impact of these homes</a:t>
            </a:r>
          </a:p>
          <a:p>
            <a:pPr marL="296208" indent="-296208">
              <a:lnSpc>
                <a:spcPct val="115000"/>
              </a:lnSpc>
              <a:buFont typeface="Arial" panose="020B0604020202020204" pitchFamily="34" charset="0"/>
              <a:buChar char="•"/>
            </a:pPr>
            <a:endParaRPr lang="en-GB" sz="1100" dirty="0">
              <a:ea typeface="Cambria" panose="02040503050406030204" pitchFamily="18" charset="0"/>
              <a:cs typeface="Arial" panose="020B0604020202020204" pitchFamily="34" charset="0"/>
            </a:endParaRPr>
          </a:p>
          <a:p>
            <a:pPr marL="296208" indent="-296208">
              <a:lnSpc>
                <a:spcPct val="115000"/>
              </a:lnSpc>
              <a:buFont typeface="Arial" panose="020B0604020202020204" pitchFamily="34" charset="0"/>
              <a:buChar char="•"/>
            </a:pPr>
            <a:r>
              <a:rPr lang="en-GB" sz="1100" dirty="0">
                <a:ea typeface="Cambria" panose="02040503050406030204" pitchFamily="18" charset="0"/>
                <a:cs typeface="Arial" panose="020B0604020202020204" pitchFamily="34" charset="0"/>
              </a:rPr>
              <a:t>This is an award winning development which has been recognised as an excellent example of integrating mixed tenure development whilst creating robust, high quality and vibrant new homes into the community</a:t>
            </a:r>
          </a:p>
          <a:p>
            <a:pPr marL="296208" indent="-296208">
              <a:lnSpc>
                <a:spcPct val="115000"/>
              </a:lnSpc>
              <a:buFont typeface="Arial" panose="020B0604020202020204" pitchFamily="34" charset="0"/>
              <a:buChar char="•"/>
            </a:pPr>
            <a:r>
              <a:rPr lang="en-GB" sz="1100" dirty="0">
                <a:ea typeface="Cambria" panose="02040503050406030204" pitchFamily="18" charset="0"/>
                <a:cs typeface="Arial" panose="020B0604020202020204" pitchFamily="34" charset="0"/>
              </a:rPr>
              <a:t>Alongside this, 9% of Social Value return has been delivered, including: </a:t>
            </a:r>
          </a:p>
          <a:p>
            <a:pPr>
              <a:lnSpc>
                <a:spcPct val="115000"/>
              </a:lnSpc>
              <a:tabLst>
                <a:tab pos="365324" algn="l"/>
              </a:tabLst>
            </a:pPr>
            <a:r>
              <a:rPr lang="en-GB" sz="1100" dirty="0">
                <a:ea typeface="Cambria" panose="02040503050406030204" pitchFamily="18" charset="0"/>
                <a:cs typeface="Arial" panose="020B0604020202020204" pitchFamily="34" charset="0"/>
              </a:rPr>
              <a:t>	• Supporting 16 work placements </a:t>
            </a:r>
          </a:p>
          <a:p>
            <a:pPr>
              <a:lnSpc>
                <a:spcPct val="115000"/>
              </a:lnSpc>
              <a:tabLst>
                <a:tab pos="365324" algn="l"/>
              </a:tabLst>
            </a:pPr>
            <a:r>
              <a:rPr lang="en-GB" sz="1100" dirty="0">
                <a:ea typeface="Cambria" panose="02040503050406030204" pitchFamily="18" charset="0"/>
                <a:cs typeface="Arial" panose="020B0604020202020204" pitchFamily="34" charset="0"/>
              </a:rPr>
              <a:t>	• Employing and supporting 5 Apprentices </a:t>
            </a:r>
          </a:p>
          <a:p>
            <a:pPr>
              <a:lnSpc>
                <a:spcPct val="115000"/>
              </a:lnSpc>
              <a:tabLst>
                <a:tab pos="365324" algn="l"/>
              </a:tabLst>
            </a:pPr>
            <a:r>
              <a:rPr lang="en-GB" sz="1100" dirty="0">
                <a:ea typeface="Cambria" panose="02040503050406030204" pitchFamily="18" charset="0"/>
                <a:cs typeface="Arial" panose="020B0604020202020204" pitchFamily="34" charset="0"/>
              </a:rPr>
              <a:t>	• The full refurbishment and repair of a local play park </a:t>
            </a:r>
          </a:p>
          <a:p>
            <a:pPr>
              <a:lnSpc>
                <a:spcPct val="115000"/>
              </a:lnSpc>
              <a:tabLst>
                <a:tab pos="365324" algn="l"/>
              </a:tabLst>
            </a:pPr>
            <a:r>
              <a:rPr lang="en-GB" sz="1100" dirty="0">
                <a:ea typeface="Cambria" panose="02040503050406030204" pitchFamily="18" charset="0"/>
                <a:cs typeface="Arial" panose="020B0604020202020204" pitchFamily="34" charset="0"/>
              </a:rPr>
              <a:t>	• Supported St Barnabas Primary School with the donation of prizes for their Summer Fair and</a:t>
            </a:r>
          </a:p>
          <a:p>
            <a:pPr>
              <a:lnSpc>
                <a:spcPct val="115000"/>
              </a:lnSpc>
              <a:tabLst>
                <a:tab pos="365324" algn="l"/>
              </a:tabLst>
            </a:pPr>
            <a:r>
              <a:rPr lang="en-GB" sz="1100" dirty="0">
                <a:ea typeface="Cambria" panose="02040503050406030204" pitchFamily="18" charset="0"/>
                <a:cs typeface="Arial" panose="020B0604020202020204" pitchFamily="34" charset="0"/>
              </a:rPr>
              <a:t>	• Promoted construction as a career choice at a local career fair</a:t>
            </a:r>
          </a:p>
          <a:p>
            <a:endParaRPr lang="en-GB" dirty="0"/>
          </a:p>
        </p:txBody>
      </p:sp>
      <p:sp>
        <p:nvSpPr>
          <p:cNvPr id="4" name="Slide Number Placeholder 3"/>
          <p:cNvSpPr>
            <a:spLocks noGrp="1"/>
          </p:cNvSpPr>
          <p:nvPr>
            <p:ph type="sldNum" sz="quarter" idx="5"/>
          </p:nvPr>
        </p:nvSpPr>
        <p:spPr/>
        <p:txBody>
          <a:bodyPr/>
          <a:lstStyle/>
          <a:p>
            <a:fld id="{EEB289EC-8C73-449B-9C9F-8A269C71A5F5}" type="slidenum">
              <a:rPr lang="en-GB" smtClean="0"/>
              <a:t>5</a:t>
            </a:fld>
            <a:endParaRPr lang="en-GB"/>
          </a:p>
        </p:txBody>
      </p:sp>
    </p:spTree>
    <p:extLst>
      <p:ext uri="{BB962C8B-B14F-4D97-AF65-F5344CB8AC3E}">
        <p14:creationId xmlns:p14="http://schemas.microsoft.com/office/powerpoint/2010/main" val="1173882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538163"/>
            <a:ext cx="6142037" cy="3454400"/>
          </a:xfrm>
        </p:spPr>
      </p:sp>
      <p:sp>
        <p:nvSpPr>
          <p:cNvPr id="3" name="Notes Placeholder 2"/>
          <p:cNvSpPr>
            <a:spLocks noGrp="1"/>
          </p:cNvSpPr>
          <p:nvPr>
            <p:ph type="body" idx="1"/>
          </p:nvPr>
        </p:nvSpPr>
        <p:spPr>
          <a:xfrm>
            <a:off x="439650" y="4228627"/>
            <a:ext cx="6470994" cy="5470767"/>
          </a:xfrm>
        </p:spPr>
        <p:txBody>
          <a:bodyPr/>
          <a:lstStyle/>
          <a:p>
            <a:pPr marL="177725" indent="-177725">
              <a:buFont typeface="Arial" panose="020B0604020202020204" pitchFamily="34" charset="0"/>
              <a:buChar char="•"/>
            </a:pPr>
            <a:r>
              <a:rPr lang="en-GB" sz="1100" dirty="0"/>
              <a:t>You’ve heard some of the headline numbers around delivery through the framework, and wanted to take a few minutes to bring it to life through a couple of case studies. </a:t>
            </a:r>
          </a:p>
          <a:p>
            <a:pPr marL="177725" indent="-177725">
              <a:buFont typeface="Arial" panose="020B0604020202020204" pitchFamily="34" charset="0"/>
              <a:buChar char="•"/>
            </a:pPr>
            <a:endParaRPr lang="en-GB" sz="1100" dirty="0"/>
          </a:p>
          <a:p>
            <a:pPr marL="177725" indent="-177725">
              <a:buFont typeface="Arial" panose="020B0604020202020204" pitchFamily="34" charset="0"/>
              <a:buChar char="•"/>
            </a:pPr>
            <a:r>
              <a:rPr lang="en-GB" sz="1100" dirty="0"/>
              <a:t>What we need to keep reminding ourselves – and our wider teams, is that our work is much more than just numbers - for every new home which we are building – we will be making a massive positive impact for our customers – this is likely to become even more important given the challenges in the economy as a whole</a:t>
            </a:r>
          </a:p>
          <a:p>
            <a:pPr marL="177725" indent="-177725">
              <a:buFont typeface="Arial" panose="020B0604020202020204" pitchFamily="34" charset="0"/>
              <a:buChar char="•"/>
            </a:pPr>
            <a:endParaRPr lang="en-GB" sz="1100" dirty="0"/>
          </a:p>
          <a:p>
            <a:pPr marL="177725" indent="-177725">
              <a:buFont typeface="Arial" panose="020B0604020202020204" pitchFamily="34" charset="0"/>
              <a:buChar char="•"/>
            </a:pPr>
            <a:r>
              <a:rPr lang="en-GB" sz="1100" dirty="0"/>
              <a:t>First scheme is a One Manchester scheme at </a:t>
            </a:r>
            <a:r>
              <a:rPr lang="en-GB" sz="1100" dirty="0" err="1"/>
              <a:t>Mayton</a:t>
            </a:r>
            <a:r>
              <a:rPr lang="en-GB" sz="1100" dirty="0"/>
              <a:t> Street, Openshaw – a small scheme delivered through the low value lot</a:t>
            </a:r>
          </a:p>
          <a:p>
            <a:pPr marL="177725" indent="-177725">
              <a:buFont typeface="Arial" panose="020B0604020202020204" pitchFamily="34" charset="0"/>
              <a:buChar char="•"/>
            </a:pPr>
            <a:endParaRPr lang="en-GB" sz="1100" dirty="0"/>
          </a:p>
          <a:p>
            <a:pPr marL="182662" indent="-182662">
              <a:lnSpc>
                <a:spcPct val="115000"/>
              </a:lnSpc>
              <a:buFont typeface="Arial" panose="020B0604020202020204" pitchFamily="34" charset="0"/>
              <a:buChar char="•"/>
            </a:pPr>
            <a:r>
              <a:rPr lang="en-GB" sz="1100" dirty="0">
                <a:ea typeface="Cambria" panose="02040503050406030204" pitchFamily="18" charset="0"/>
                <a:cs typeface="Arial" panose="020B0604020202020204" pitchFamily="34" charset="0"/>
              </a:rPr>
              <a:t>John Southworth and One Manchester worked collaboratively delivering twenty one, 2 and 3 bedroomed homes for shared ownership and social rent in Openshaw, Manchester - just two miles from the city centre of Manchester</a:t>
            </a:r>
          </a:p>
          <a:p>
            <a:pPr marL="296208" indent="-296208">
              <a:lnSpc>
                <a:spcPct val="115000"/>
              </a:lnSpc>
              <a:buFont typeface="Arial" panose="020B0604020202020204" pitchFamily="34" charset="0"/>
              <a:buChar char="•"/>
            </a:pPr>
            <a:endParaRPr lang="en-GB" sz="1100" dirty="0">
              <a:ea typeface="Cambria" panose="02040503050406030204" pitchFamily="18" charset="0"/>
              <a:cs typeface="Arial" panose="020B0604020202020204" pitchFamily="34" charset="0"/>
            </a:endParaRPr>
          </a:p>
          <a:p>
            <a:pPr marL="100382" indent="-100382">
              <a:lnSpc>
                <a:spcPct val="115000"/>
              </a:lnSpc>
              <a:buFont typeface="Arial" panose="020B0604020202020204" pitchFamily="34" charset="0"/>
              <a:buChar char="•"/>
            </a:pPr>
            <a:r>
              <a:rPr lang="en-GB" sz="1100" dirty="0">
                <a:ea typeface="Cambria" panose="02040503050406030204" pitchFamily="18" charset="0"/>
                <a:cs typeface="Arial" panose="020B0604020202020204" pitchFamily="34" charset="0"/>
              </a:rPr>
              <a:t>The development sought to provide the optimum balance of cost, efficiency and design to deliver these homes affordably whilst reducing running costs for the occupant and the carbon impact of these homes</a:t>
            </a:r>
          </a:p>
          <a:p>
            <a:pPr marL="296208" indent="-296208">
              <a:lnSpc>
                <a:spcPct val="115000"/>
              </a:lnSpc>
              <a:buFont typeface="Arial" panose="020B0604020202020204" pitchFamily="34" charset="0"/>
              <a:buChar char="•"/>
            </a:pPr>
            <a:endParaRPr lang="en-GB" sz="1100" dirty="0">
              <a:ea typeface="Cambria" panose="02040503050406030204" pitchFamily="18" charset="0"/>
              <a:cs typeface="Arial" panose="020B0604020202020204" pitchFamily="34" charset="0"/>
            </a:endParaRPr>
          </a:p>
          <a:p>
            <a:pPr marL="296208" indent="-296208">
              <a:lnSpc>
                <a:spcPct val="115000"/>
              </a:lnSpc>
              <a:buFont typeface="Arial" panose="020B0604020202020204" pitchFamily="34" charset="0"/>
              <a:buChar char="•"/>
            </a:pPr>
            <a:r>
              <a:rPr lang="en-GB" sz="1100" dirty="0">
                <a:ea typeface="Cambria" panose="02040503050406030204" pitchFamily="18" charset="0"/>
                <a:cs typeface="Arial" panose="020B0604020202020204" pitchFamily="34" charset="0"/>
              </a:rPr>
              <a:t>This is an award winning development which has been recognised as an excellent example of integrating mixed tenure development whilst creating robust, high quality and vibrant new homes into the community</a:t>
            </a:r>
          </a:p>
          <a:p>
            <a:pPr marL="296208" indent="-296208">
              <a:lnSpc>
                <a:spcPct val="115000"/>
              </a:lnSpc>
              <a:buFont typeface="Arial" panose="020B0604020202020204" pitchFamily="34" charset="0"/>
              <a:buChar char="•"/>
            </a:pPr>
            <a:r>
              <a:rPr lang="en-GB" sz="1100" dirty="0">
                <a:ea typeface="Cambria" panose="02040503050406030204" pitchFamily="18" charset="0"/>
                <a:cs typeface="Arial" panose="020B0604020202020204" pitchFamily="34" charset="0"/>
              </a:rPr>
              <a:t>Alongside this, 9% of Social Value return has been delivered, including: </a:t>
            </a:r>
          </a:p>
          <a:p>
            <a:pPr>
              <a:lnSpc>
                <a:spcPct val="115000"/>
              </a:lnSpc>
              <a:tabLst>
                <a:tab pos="365324" algn="l"/>
              </a:tabLst>
            </a:pPr>
            <a:r>
              <a:rPr lang="en-GB" sz="1100" dirty="0">
                <a:ea typeface="Cambria" panose="02040503050406030204" pitchFamily="18" charset="0"/>
                <a:cs typeface="Arial" panose="020B0604020202020204" pitchFamily="34" charset="0"/>
              </a:rPr>
              <a:t>	• Supporting 16 work placements </a:t>
            </a:r>
          </a:p>
          <a:p>
            <a:pPr>
              <a:lnSpc>
                <a:spcPct val="115000"/>
              </a:lnSpc>
              <a:tabLst>
                <a:tab pos="365324" algn="l"/>
              </a:tabLst>
            </a:pPr>
            <a:r>
              <a:rPr lang="en-GB" sz="1100" dirty="0">
                <a:ea typeface="Cambria" panose="02040503050406030204" pitchFamily="18" charset="0"/>
                <a:cs typeface="Arial" panose="020B0604020202020204" pitchFamily="34" charset="0"/>
              </a:rPr>
              <a:t>	• Employing and supporting 5 Apprentices </a:t>
            </a:r>
          </a:p>
          <a:p>
            <a:pPr>
              <a:lnSpc>
                <a:spcPct val="115000"/>
              </a:lnSpc>
              <a:tabLst>
                <a:tab pos="365324" algn="l"/>
              </a:tabLst>
            </a:pPr>
            <a:r>
              <a:rPr lang="en-GB" sz="1100" dirty="0">
                <a:ea typeface="Cambria" panose="02040503050406030204" pitchFamily="18" charset="0"/>
                <a:cs typeface="Arial" panose="020B0604020202020204" pitchFamily="34" charset="0"/>
              </a:rPr>
              <a:t>	• The full refurbishment and repair of a local play park </a:t>
            </a:r>
          </a:p>
          <a:p>
            <a:pPr>
              <a:lnSpc>
                <a:spcPct val="115000"/>
              </a:lnSpc>
              <a:tabLst>
                <a:tab pos="365324" algn="l"/>
              </a:tabLst>
            </a:pPr>
            <a:r>
              <a:rPr lang="en-GB" sz="1100" dirty="0">
                <a:ea typeface="Cambria" panose="02040503050406030204" pitchFamily="18" charset="0"/>
                <a:cs typeface="Arial" panose="020B0604020202020204" pitchFamily="34" charset="0"/>
              </a:rPr>
              <a:t>	• Supported St Barnabas Primary School with the donation of prizes for their Summer Fair and</a:t>
            </a:r>
          </a:p>
          <a:p>
            <a:pPr>
              <a:lnSpc>
                <a:spcPct val="115000"/>
              </a:lnSpc>
              <a:tabLst>
                <a:tab pos="365324" algn="l"/>
              </a:tabLst>
            </a:pPr>
            <a:r>
              <a:rPr lang="en-GB" sz="1100" dirty="0">
                <a:ea typeface="Cambria" panose="02040503050406030204" pitchFamily="18" charset="0"/>
                <a:cs typeface="Arial" panose="020B0604020202020204" pitchFamily="34" charset="0"/>
              </a:rPr>
              <a:t>	• Promoted construction as a career choice at a local career fair</a:t>
            </a:r>
          </a:p>
          <a:p>
            <a:endParaRPr lang="en-GB" dirty="0"/>
          </a:p>
        </p:txBody>
      </p:sp>
      <p:sp>
        <p:nvSpPr>
          <p:cNvPr id="4" name="Slide Number Placeholder 3"/>
          <p:cNvSpPr>
            <a:spLocks noGrp="1"/>
          </p:cNvSpPr>
          <p:nvPr>
            <p:ph type="sldNum" sz="quarter" idx="5"/>
          </p:nvPr>
        </p:nvSpPr>
        <p:spPr/>
        <p:txBody>
          <a:bodyPr/>
          <a:lstStyle/>
          <a:p>
            <a:fld id="{EEB289EC-8C73-449B-9C9F-8A269C71A5F5}" type="slidenum">
              <a:rPr lang="en-GB" smtClean="0"/>
              <a:t>6</a:t>
            </a:fld>
            <a:endParaRPr lang="en-GB"/>
          </a:p>
        </p:txBody>
      </p:sp>
    </p:spTree>
    <p:extLst>
      <p:ext uri="{BB962C8B-B14F-4D97-AF65-F5344CB8AC3E}">
        <p14:creationId xmlns:p14="http://schemas.microsoft.com/office/powerpoint/2010/main" val="3762347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281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26452DA-95D1-2F4B-B693-8648BD57DDB1}" type="slidenum">
              <a:rPr lang="en-US" smtClean="0"/>
              <a:t>7</a:t>
            </a:fld>
            <a:endParaRPr lang="en-US"/>
          </a:p>
        </p:txBody>
      </p:sp>
    </p:spTree>
    <p:extLst>
      <p:ext uri="{BB962C8B-B14F-4D97-AF65-F5344CB8AC3E}">
        <p14:creationId xmlns:p14="http://schemas.microsoft.com/office/powerpoint/2010/main" val="3042311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EB289EC-8C73-449B-9C9F-8A269C71A5F5}" type="slidenum">
              <a:rPr lang="en-GB" smtClean="0"/>
              <a:t>8</a:t>
            </a:fld>
            <a:endParaRPr lang="en-GB"/>
          </a:p>
        </p:txBody>
      </p:sp>
    </p:spTree>
    <p:extLst>
      <p:ext uri="{BB962C8B-B14F-4D97-AF65-F5344CB8AC3E}">
        <p14:creationId xmlns:p14="http://schemas.microsoft.com/office/powerpoint/2010/main" val="2178656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EB289EC-8C73-449B-9C9F-8A269C71A5F5}" type="slidenum">
              <a:rPr lang="en-GB" smtClean="0"/>
              <a:t>9</a:t>
            </a:fld>
            <a:endParaRPr lang="en-GB"/>
          </a:p>
        </p:txBody>
      </p:sp>
    </p:spTree>
    <p:extLst>
      <p:ext uri="{BB962C8B-B14F-4D97-AF65-F5344CB8AC3E}">
        <p14:creationId xmlns:p14="http://schemas.microsoft.com/office/powerpoint/2010/main" val="4254486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DFFCD6-6598-6B40-B7F2-4395704BEA47}"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8D05D-4DE0-9641-952A-07E0704E3918}" type="slidenum">
              <a:rPr lang="en-US" smtClean="0"/>
              <a:t>‹#›</a:t>
            </a:fld>
            <a:endParaRPr lang="en-US"/>
          </a:p>
        </p:txBody>
      </p:sp>
    </p:spTree>
    <p:extLst>
      <p:ext uri="{BB962C8B-B14F-4D97-AF65-F5344CB8AC3E}">
        <p14:creationId xmlns:p14="http://schemas.microsoft.com/office/powerpoint/2010/main" val="229566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DFFCD6-6598-6B40-B7F2-4395704BEA47}"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8D05D-4DE0-9641-952A-07E0704E3918}" type="slidenum">
              <a:rPr lang="en-US" smtClean="0"/>
              <a:t>‹#›</a:t>
            </a:fld>
            <a:endParaRPr lang="en-US"/>
          </a:p>
        </p:txBody>
      </p:sp>
    </p:spTree>
    <p:extLst>
      <p:ext uri="{BB962C8B-B14F-4D97-AF65-F5344CB8AC3E}">
        <p14:creationId xmlns:p14="http://schemas.microsoft.com/office/powerpoint/2010/main" val="2453235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DFFCD6-6598-6B40-B7F2-4395704BEA47}"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8D05D-4DE0-9641-952A-07E0704E3918}" type="slidenum">
              <a:rPr lang="en-US" smtClean="0"/>
              <a:t>‹#›</a:t>
            </a:fld>
            <a:endParaRPr lang="en-US"/>
          </a:p>
        </p:txBody>
      </p:sp>
    </p:spTree>
    <p:extLst>
      <p:ext uri="{BB962C8B-B14F-4D97-AF65-F5344CB8AC3E}">
        <p14:creationId xmlns:p14="http://schemas.microsoft.com/office/powerpoint/2010/main" val="1621595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DFFCD6-6598-6B40-B7F2-4395704BEA47}"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8D05D-4DE0-9641-952A-07E0704E3918}" type="slidenum">
              <a:rPr lang="en-US" smtClean="0"/>
              <a:t>‹#›</a:t>
            </a:fld>
            <a:endParaRPr lang="en-US"/>
          </a:p>
        </p:txBody>
      </p:sp>
    </p:spTree>
    <p:extLst>
      <p:ext uri="{BB962C8B-B14F-4D97-AF65-F5344CB8AC3E}">
        <p14:creationId xmlns:p14="http://schemas.microsoft.com/office/powerpoint/2010/main" val="3324821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DFFCD6-6598-6B40-B7F2-4395704BEA47}"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8D05D-4DE0-9641-952A-07E0704E3918}" type="slidenum">
              <a:rPr lang="en-US" smtClean="0"/>
              <a:t>‹#›</a:t>
            </a:fld>
            <a:endParaRPr lang="en-US"/>
          </a:p>
        </p:txBody>
      </p:sp>
    </p:spTree>
    <p:extLst>
      <p:ext uri="{BB962C8B-B14F-4D97-AF65-F5344CB8AC3E}">
        <p14:creationId xmlns:p14="http://schemas.microsoft.com/office/powerpoint/2010/main" val="622238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DFFCD6-6598-6B40-B7F2-4395704BEA47}" type="datetimeFigureOut">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88D05D-4DE0-9641-952A-07E0704E3918}" type="slidenum">
              <a:rPr lang="en-US" smtClean="0"/>
              <a:t>‹#›</a:t>
            </a:fld>
            <a:endParaRPr lang="en-US"/>
          </a:p>
        </p:txBody>
      </p:sp>
    </p:spTree>
    <p:extLst>
      <p:ext uri="{BB962C8B-B14F-4D97-AF65-F5344CB8AC3E}">
        <p14:creationId xmlns:p14="http://schemas.microsoft.com/office/powerpoint/2010/main" val="306246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DFFCD6-6598-6B40-B7F2-4395704BEA47}" type="datetimeFigureOut">
              <a:rPr lang="en-US" smtClean="0"/>
              <a:t>9/18/2024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88D05D-4DE0-9641-952A-07E0704E3918}" type="slidenum">
              <a:rPr lang="en-US" smtClean="0"/>
              <a:t>‹#›</a:t>
            </a:fld>
            <a:endParaRPr lang="en-US"/>
          </a:p>
        </p:txBody>
      </p:sp>
    </p:spTree>
    <p:extLst>
      <p:ext uri="{BB962C8B-B14F-4D97-AF65-F5344CB8AC3E}">
        <p14:creationId xmlns:p14="http://schemas.microsoft.com/office/powerpoint/2010/main" val="3573323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DFFCD6-6598-6B40-B7F2-4395704BEA47}" type="datetimeFigureOut">
              <a:rPr lang="en-US" smtClean="0"/>
              <a:t>9/18/2024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88D05D-4DE0-9641-952A-07E0704E3918}" type="slidenum">
              <a:rPr lang="en-US" smtClean="0"/>
              <a:t>‹#›</a:t>
            </a:fld>
            <a:endParaRPr lang="en-US"/>
          </a:p>
        </p:txBody>
      </p:sp>
    </p:spTree>
    <p:extLst>
      <p:ext uri="{BB962C8B-B14F-4D97-AF65-F5344CB8AC3E}">
        <p14:creationId xmlns:p14="http://schemas.microsoft.com/office/powerpoint/2010/main" val="2638176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DFFCD6-6598-6B40-B7F2-4395704BEA47}" type="datetimeFigureOut">
              <a:rPr lang="en-US" smtClean="0"/>
              <a:t>9/18/2024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88D05D-4DE0-9641-952A-07E0704E3918}" type="slidenum">
              <a:rPr lang="en-US" smtClean="0"/>
              <a:t>‹#›</a:t>
            </a:fld>
            <a:endParaRPr lang="en-US"/>
          </a:p>
        </p:txBody>
      </p:sp>
    </p:spTree>
    <p:extLst>
      <p:ext uri="{BB962C8B-B14F-4D97-AF65-F5344CB8AC3E}">
        <p14:creationId xmlns:p14="http://schemas.microsoft.com/office/powerpoint/2010/main" val="4148536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DFFCD6-6598-6B40-B7F2-4395704BEA47}" type="datetimeFigureOut">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88D05D-4DE0-9641-952A-07E0704E3918}" type="slidenum">
              <a:rPr lang="en-US" smtClean="0"/>
              <a:t>‹#›</a:t>
            </a:fld>
            <a:endParaRPr lang="en-US"/>
          </a:p>
        </p:txBody>
      </p:sp>
    </p:spTree>
    <p:extLst>
      <p:ext uri="{BB962C8B-B14F-4D97-AF65-F5344CB8AC3E}">
        <p14:creationId xmlns:p14="http://schemas.microsoft.com/office/powerpoint/2010/main" val="373638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DFFCD6-6598-6B40-B7F2-4395704BEA47}" type="datetimeFigureOut">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88D05D-4DE0-9641-952A-07E0704E3918}" type="slidenum">
              <a:rPr lang="en-US" smtClean="0"/>
              <a:t>‹#›</a:t>
            </a:fld>
            <a:endParaRPr lang="en-US"/>
          </a:p>
        </p:txBody>
      </p:sp>
    </p:spTree>
    <p:extLst>
      <p:ext uri="{BB962C8B-B14F-4D97-AF65-F5344CB8AC3E}">
        <p14:creationId xmlns:p14="http://schemas.microsoft.com/office/powerpoint/2010/main" val="874567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DFFCD6-6598-6B40-B7F2-4395704BEA47}" type="datetimeFigureOut">
              <a:rPr lang="en-US" smtClean="0"/>
              <a:t>9/18/2024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88D05D-4DE0-9641-952A-07E0704E3918}" type="slidenum">
              <a:rPr lang="en-US" smtClean="0"/>
              <a:t>‹#›</a:t>
            </a:fld>
            <a:endParaRPr lang="en-US"/>
          </a:p>
        </p:txBody>
      </p:sp>
    </p:spTree>
    <p:extLst>
      <p:ext uri="{BB962C8B-B14F-4D97-AF65-F5344CB8AC3E}">
        <p14:creationId xmlns:p14="http://schemas.microsoft.com/office/powerpoint/2010/main" val="3584526752"/>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innovationchainnorth.co.uk/"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innovationchainnorth.co.uk/"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mailto:Nick.Gornall@greatplaces.org.uk" TargetMode="External"/><Relationship Id="rId5" Type="http://schemas.openxmlformats.org/officeDocument/2006/relationships/hyperlink" Target="mailto:Joanne.Whitehead@greatplaces.org.uk" TargetMode="External"/><Relationship Id="rId4" Type="http://schemas.openxmlformats.org/officeDocument/2006/relationships/hyperlink" Target="mailto:ICN@greatplaces.org.uk"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3E740CD-3395-6D40-AD92-FD0815296A42}"/>
              </a:ext>
            </a:extLst>
          </p:cNvPr>
          <p:cNvSpPr>
            <a:spLocks noGrp="1"/>
          </p:cNvSpPr>
          <p:nvPr>
            <p:ph type="subTitle" idx="1"/>
          </p:nvPr>
        </p:nvSpPr>
        <p:spPr>
          <a:xfrm>
            <a:off x="6834554" y="3707408"/>
            <a:ext cx="3350844" cy="1807649"/>
          </a:xfrm>
        </p:spPr>
        <p:txBody>
          <a:bodyPr>
            <a:normAutofit/>
          </a:bodyPr>
          <a:lstStyle/>
          <a:p>
            <a:pPr defTabSz="685783"/>
            <a:r>
              <a:rPr lang="en-US" b="1" dirty="0">
                <a:solidFill>
                  <a:srgbClr val="FFFFFF"/>
                </a:solidFill>
                <a:latin typeface="Calibri" panose="020F0502020204030204"/>
              </a:rPr>
              <a:t>Welcome to the ICN Framework</a:t>
            </a:r>
          </a:p>
        </p:txBody>
      </p:sp>
      <p:pic>
        <p:nvPicPr>
          <p:cNvPr id="5" name="Content Placeholder 4" descr="A picture containing drawing, clock&#10;&#10;Description automatically generated">
            <a:extLst>
              <a:ext uri="{FF2B5EF4-FFF2-40B4-BE49-F238E27FC236}">
                <a16:creationId xmlns:a16="http://schemas.microsoft.com/office/drawing/2014/main" id="{DB48183C-D0D1-4840-ACE3-A2F6F7D9BDFE}"/>
              </a:ext>
            </a:extLst>
          </p:cNvPr>
          <p:cNvPicPr>
            <a:picLocks noChangeAspect="1"/>
          </p:cNvPicPr>
          <p:nvPr/>
        </p:nvPicPr>
        <p:blipFill rotWithShape="1">
          <a:blip r:embed="rId3"/>
          <a:srcRect r="53981"/>
          <a:stretch/>
        </p:blipFill>
        <p:spPr>
          <a:xfrm>
            <a:off x="9548037" y="3996847"/>
            <a:ext cx="2270248" cy="2182980"/>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p:spPr>
      </p:pic>
      <p:sp>
        <p:nvSpPr>
          <p:cNvPr id="8" name="TextBox 7">
            <a:extLst>
              <a:ext uri="{FF2B5EF4-FFF2-40B4-BE49-F238E27FC236}">
                <a16:creationId xmlns:a16="http://schemas.microsoft.com/office/drawing/2014/main" id="{34A8CE20-943E-9AC1-DE5C-217BF0546F24}"/>
              </a:ext>
            </a:extLst>
          </p:cNvPr>
          <p:cNvSpPr txBox="1"/>
          <p:nvPr/>
        </p:nvSpPr>
        <p:spPr>
          <a:xfrm>
            <a:off x="575243" y="4211174"/>
            <a:ext cx="8164229" cy="1754326"/>
          </a:xfrm>
          <a:prstGeom prst="rect">
            <a:avLst/>
          </a:prstGeom>
          <a:noFill/>
        </p:spPr>
        <p:txBody>
          <a:bodyPr wrap="square">
            <a:spAutoFit/>
          </a:bodyPr>
          <a:lstStyle/>
          <a:p>
            <a:pPr algn="ctr"/>
            <a:r>
              <a:rPr lang="en-GB" sz="5400" b="1" dirty="0">
                <a:solidFill>
                  <a:schemeClr val="tx1">
                    <a:lumMod val="85000"/>
                    <a:lumOff val="15000"/>
                  </a:schemeClr>
                </a:solidFill>
              </a:rPr>
              <a:t>Innovation Chain North</a:t>
            </a:r>
          </a:p>
          <a:p>
            <a:pPr algn="ctr"/>
            <a:r>
              <a:rPr lang="en-GB" sz="5400" b="1" dirty="0">
                <a:solidFill>
                  <a:schemeClr val="tx1">
                    <a:lumMod val="85000"/>
                    <a:lumOff val="15000"/>
                  </a:schemeClr>
                </a:solidFill>
              </a:rPr>
              <a:t>Overview </a:t>
            </a:r>
            <a:endParaRPr lang="en-GB" sz="5400" dirty="0">
              <a:solidFill>
                <a:schemeClr val="tx1">
                  <a:lumMod val="85000"/>
                  <a:lumOff val="15000"/>
                </a:schemeClr>
              </a:solidFill>
            </a:endParaRPr>
          </a:p>
        </p:txBody>
      </p:sp>
      <p:sp>
        <p:nvSpPr>
          <p:cNvPr id="9" name="Rectangle 8">
            <a:extLst>
              <a:ext uri="{FF2B5EF4-FFF2-40B4-BE49-F238E27FC236}">
                <a16:creationId xmlns:a16="http://schemas.microsoft.com/office/drawing/2014/main" id="{788B3B24-9E38-1631-F20E-9AE912829ECB}"/>
              </a:ext>
            </a:extLst>
          </p:cNvPr>
          <p:cNvSpPr/>
          <p:nvPr/>
        </p:nvSpPr>
        <p:spPr>
          <a:xfrm>
            <a:off x="1" y="-11013"/>
            <a:ext cx="12192000" cy="2439254"/>
          </a:xfrm>
          <a:prstGeom prst="rect">
            <a:avLst/>
          </a:prstGeom>
          <a:solidFill>
            <a:srgbClr val="BED3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Rectangle 10">
            <a:extLst>
              <a:ext uri="{FF2B5EF4-FFF2-40B4-BE49-F238E27FC236}">
                <a16:creationId xmlns:a16="http://schemas.microsoft.com/office/drawing/2014/main" id="{043BB230-78FE-96E1-2693-E41879FDE728}"/>
              </a:ext>
            </a:extLst>
          </p:cNvPr>
          <p:cNvSpPr/>
          <p:nvPr/>
        </p:nvSpPr>
        <p:spPr>
          <a:xfrm>
            <a:off x="1" y="2428241"/>
            <a:ext cx="12192000" cy="930486"/>
          </a:xfrm>
          <a:prstGeom prst="rect">
            <a:avLst/>
          </a:prstGeom>
          <a:solidFill>
            <a:srgbClr val="0A25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72074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CCDD4-5F8A-82C3-1DC0-8FA7523CAED7}"/>
              </a:ext>
            </a:extLst>
          </p:cNvPr>
          <p:cNvSpPr txBox="1">
            <a:spLocks/>
          </p:cNvSpPr>
          <p:nvPr/>
        </p:nvSpPr>
        <p:spPr>
          <a:xfrm>
            <a:off x="584095" y="296587"/>
            <a:ext cx="8644965" cy="390345"/>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defRPr/>
            </a:pPr>
            <a:r>
              <a:rPr lang="en-GB" sz="4800" b="1" dirty="0">
                <a:solidFill>
                  <a:schemeClr val="tx1">
                    <a:lumMod val="85000"/>
                    <a:lumOff val="15000"/>
                  </a:schemeClr>
                </a:solidFill>
                <a:latin typeface="Calibri" panose="020F0502020204030204" pitchFamily="34" charset="0"/>
              </a:rPr>
              <a:t>Other Contractor Lots</a:t>
            </a:r>
            <a:br>
              <a:rPr lang="en-GB" sz="2700" b="1" dirty="0">
                <a:solidFill>
                  <a:srgbClr val="002060"/>
                </a:solidFill>
                <a:latin typeface="Calibri" panose="020F0502020204030204" pitchFamily="34" charset="0"/>
              </a:rPr>
            </a:br>
            <a:br>
              <a:rPr lang="en-GB" sz="2700" b="1" dirty="0">
                <a:solidFill>
                  <a:srgbClr val="002060"/>
                </a:solidFill>
                <a:latin typeface="Calibri" panose="020F0502020204030204" pitchFamily="34" charset="0"/>
              </a:rPr>
            </a:br>
            <a:endParaRPr lang="en-GB" sz="1500" dirty="0">
              <a:solidFill>
                <a:srgbClr val="000000">
                  <a:lumMod val="75000"/>
                  <a:lumOff val="25000"/>
                </a:srgbClr>
              </a:solidFill>
              <a:latin typeface="Trebuchet MS" panose="020B0603020202020204"/>
            </a:endParaRPr>
          </a:p>
        </p:txBody>
      </p:sp>
      <p:sp>
        <p:nvSpPr>
          <p:cNvPr id="3" name="Content Placeholder 6">
            <a:extLst>
              <a:ext uri="{FF2B5EF4-FFF2-40B4-BE49-F238E27FC236}">
                <a16:creationId xmlns:a16="http://schemas.microsoft.com/office/drawing/2014/main" id="{74D26FCA-E09F-910D-D626-6C3744006456}"/>
              </a:ext>
            </a:extLst>
          </p:cNvPr>
          <p:cNvSpPr txBox="1">
            <a:spLocks/>
          </p:cNvSpPr>
          <p:nvPr/>
        </p:nvSpPr>
        <p:spPr>
          <a:xfrm>
            <a:off x="1817472" y="1261909"/>
            <a:ext cx="6447501" cy="873743"/>
          </a:xfrm>
          <a:prstGeom prst="rect">
            <a:avLst/>
          </a:prstGeom>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Clr>
                <a:srgbClr val="D9DF4E"/>
              </a:buClr>
              <a:buNone/>
              <a:defRPr/>
            </a:pPr>
            <a:endParaRPr lang="en-GB" sz="1350" dirty="0">
              <a:solidFill>
                <a:srgbClr val="000000">
                  <a:lumMod val="75000"/>
                  <a:lumOff val="25000"/>
                </a:srgbClr>
              </a:solidFill>
              <a:latin typeface="Trebuchet MS" panose="020B0603020202020204"/>
            </a:endParaRPr>
          </a:p>
          <a:p>
            <a:pPr>
              <a:buClr>
                <a:srgbClr val="D9DF4E"/>
              </a:buClr>
              <a:defRPr/>
            </a:pPr>
            <a:endParaRPr lang="en-GB" sz="1350" dirty="0">
              <a:solidFill>
                <a:srgbClr val="000000">
                  <a:lumMod val="75000"/>
                  <a:lumOff val="25000"/>
                </a:srgbClr>
              </a:solidFill>
              <a:latin typeface="Trebuchet MS" panose="020B0603020202020204"/>
            </a:endParaRPr>
          </a:p>
          <a:p>
            <a:pPr>
              <a:buClr>
                <a:srgbClr val="D9DF4E"/>
              </a:buClr>
              <a:defRPr/>
            </a:pPr>
            <a:endParaRPr lang="en-GB" sz="1350" dirty="0">
              <a:solidFill>
                <a:srgbClr val="000000">
                  <a:lumMod val="75000"/>
                  <a:lumOff val="25000"/>
                </a:srgbClr>
              </a:solidFill>
              <a:latin typeface="Trebuchet MS" panose="020B0603020202020204"/>
            </a:endParaRPr>
          </a:p>
        </p:txBody>
      </p:sp>
      <p:graphicFrame>
        <p:nvGraphicFramePr>
          <p:cNvPr id="4" name="Table 3">
            <a:extLst>
              <a:ext uri="{FF2B5EF4-FFF2-40B4-BE49-F238E27FC236}">
                <a16:creationId xmlns:a16="http://schemas.microsoft.com/office/drawing/2014/main" id="{EE4A80DD-B395-56A2-4F33-11146F459A12}"/>
              </a:ext>
            </a:extLst>
          </p:cNvPr>
          <p:cNvGraphicFramePr>
            <a:graphicFrameLocks noGrp="1"/>
          </p:cNvGraphicFramePr>
          <p:nvPr>
            <p:extLst>
              <p:ext uri="{D42A27DB-BD31-4B8C-83A1-F6EECF244321}">
                <p14:modId xmlns:p14="http://schemas.microsoft.com/office/powerpoint/2010/main" val="3738174289"/>
              </p:ext>
            </p:extLst>
          </p:nvPr>
        </p:nvGraphicFramePr>
        <p:xfrm>
          <a:off x="701854" y="1182426"/>
          <a:ext cx="7421419" cy="5494820"/>
        </p:xfrm>
        <a:graphic>
          <a:graphicData uri="http://schemas.openxmlformats.org/drawingml/2006/table">
            <a:tbl>
              <a:tblPr firstRow="1" bandRow="1"/>
              <a:tblGrid>
                <a:gridCol w="1281182">
                  <a:extLst>
                    <a:ext uri="{9D8B030D-6E8A-4147-A177-3AD203B41FA5}">
                      <a16:colId xmlns:a16="http://schemas.microsoft.com/office/drawing/2014/main" val="1392912254"/>
                    </a:ext>
                  </a:extLst>
                </a:gridCol>
                <a:gridCol w="682582">
                  <a:extLst>
                    <a:ext uri="{9D8B030D-6E8A-4147-A177-3AD203B41FA5}">
                      <a16:colId xmlns:a16="http://schemas.microsoft.com/office/drawing/2014/main" val="70736172"/>
                    </a:ext>
                  </a:extLst>
                </a:gridCol>
                <a:gridCol w="5457655">
                  <a:extLst>
                    <a:ext uri="{9D8B030D-6E8A-4147-A177-3AD203B41FA5}">
                      <a16:colId xmlns:a16="http://schemas.microsoft.com/office/drawing/2014/main" val="3061421453"/>
                    </a:ext>
                  </a:extLst>
                </a:gridCol>
              </a:tblGrid>
              <a:tr h="679152">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endParaRPr lang="en-GB" sz="1800" dirty="0">
                        <a:solidFill>
                          <a:schemeClr val="tx2">
                            <a:lumMod val="25000"/>
                          </a:schemeClr>
                        </a:solidFill>
                      </a:endParaRPr>
                    </a:p>
                  </a:txBody>
                  <a:tcPr marL="68580" marR="68580" marT="34290" marB="3429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ED30C"/>
                    </a:solidFill>
                  </a:tcPr>
                </a:tc>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algn="ctr" fontAlgn="base">
                        <a:lnSpc>
                          <a:spcPct val="115000"/>
                        </a:lnSpc>
                        <a:spcBef>
                          <a:spcPts val="1000"/>
                        </a:spcBef>
                        <a:spcAft>
                          <a:spcPts val="0"/>
                        </a:spcAft>
                      </a:pPr>
                      <a:r>
                        <a:rPr lang="en-GB" sz="1800" dirty="0">
                          <a:solidFill>
                            <a:schemeClr val="tx2">
                              <a:lumMod val="25000"/>
                            </a:schemeClr>
                          </a:solidFill>
                          <a:effectLst/>
                          <a:latin typeface="Calibri" panose="020F0502020204030204" pitchFamily="34" charset="0"/>
                        </a:rPr>
                        <a:t>Lot No. </a:t>
                      </a:r>
                    </a:p>
                  </a:txBody>
                  <a:tcPr marL="51435" marR="51435"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ED30C"/>
                    </a:solidFill>
                  </a:tcPr>
                </a:tc>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algn="ctr" fontAlgn="base">
                        <a:lnSpc>
                          <a:spcPct val="115000"/>
                        </a:lnSpc>
                        <a:spcBef>
                          <a:spcPts val="1000"/>
                        </a:spcBef>
                        <a:spcAft>
                          <a:spcPts val="0"/>
                        </a:spcAft>
                      </a:pPr>
                      <a:r>
                        <a:rPr lang="en-GB" sz="1800" dirty="0">
                          <a:solidFill>
                            <a:schemeClr val="tx2">
                              <a:lumMod val="25000"/>
                            </a:schemeClr>
                          </a:solidFill>
                          <a:effectLst/>
                          <a:latin typeface="Calibri" panose="020F0502020204030204" pitchFamily="34" charset="0"/>
                        </a:rPr>
                        <a:t>Geographic Area</a:t>
                      </a:r>
                      <a:endParaRPr lang="en-GB" sz="1800" dirty="0">
                        <a:solidFill>
                          <a:schemeClr val="tx2">
                            <a:lumMod val="25000"/>
                          </a:schemeClr>
                        </a:solidFill>
                        <a:effectLst/>
                        <a:latin typeface="Calibri" panose="020F0502020204030204" pitchFamily="34" charset="0"/>
                        <a:ea typeface="Cambria"/>
                        <a:cs typeface="Times New Roman"/>
                      </a:endParaRPr>
                    </a:p>
                  </a:txBody>
                  <a:tcPr marL="51435" marR="51435"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ED30C"/>
                    </a:solidFill>
                  </a:tcPr>
                </a:tc>
                <a:extLst>
                  <a:ext uri="{0D108BD9-81ED-4DB2-BD59-A6C34878D82A}">
                    <a16:rowId xmlns:a16="http://schemas.microsoft.com/office/drawing/2014/main" val="2005651172"/>
                  </a:ext>
                </a:extLst>
              </a:tr>
              <a:tr h="1028995">
                <a:tc rowSpan="2">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marL="0" algn="ctr" defTabSz="457200" rtl="0" eaLnBrk="1" fontAlgn="base" latinLnBrk="0" hangingPunct="1">
                        <a:lnSpc>
                          <a:spcPct val="115000"/>
                        </a:lnSpc>
                        <a:spcBef>
                          <a:spcPts val="1000"/>
                        </a:spcBef>
                        <a:spcAft>
                          <a:spcPts val="0"/>
                        </a:spcAft>
                      </a:pPr>
                      <a:r>
                        <a:rPr lang="en-GB" sz="1800" b="1" kern="1200" dirty="0">
                          <a:solidFill>
                            <a:schemeClr val="tx2">
                              <a:lumMod val="25000"/>
                            </a:schemeClr>
                          </a:solidFill>
                          <a:effectLst/>
                          <a:latin typeface="Calibri" panose="020F0502020204030204" pitchFamily="34" charset="0"/>
                          <a:ea typeface="+mn-ea"/>
                          <a:cs typeface="+mn-cs"/>
                        </a:rPr>
                        <a:t> MMC Contractors</a:t>
                      </a:r>
                    </a:p>
                  </a:txBody>
                  <a:tcPr marL="68580" marR="68580" marT="34290" marB="3429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ED30C"/>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ase">
                        <a:lnSpc>
                          <a:spcPct val="115000"/>
                        </a:lnSpc>
                        <a:spcBef>
                          <a:spcPts val="1000"/>
                        </a:spcBef>
                        <a:spcAft>
                          <a:spcPts val="0"/>
                        </a:spcAft>
                      </a:pPr>
                      <a:r>
                        <a:rPr lang="en-GB" sz="1800" dirty="0">
                          <a:solidFill>
                            <a:schemeClr val="tx2">
                              <a:lumMod val="25000"/>
                            </a:schemeClr>
                          </a:solidFill>
                          <a:effectLst/>
                          <a:latin typeface="Calibri" panose="020F0502020204030204" pitchFamily="34" charset="0"/>
                        </a:rPr>
                        <a:t>P1 West</a:t>
                      </a:r>
                      <a:endParaRPr lang="en-GB" sz="1800" dirty="0">
                        <a:solidFill>
                          <a:schemeClr val="tx2">
                            <a:lumMod val="25000"/>
                          </a:schemeClr>
                        </a:solidFill>
                        <a:effectLst/>
                        <a:latin typeface="Calibri" panose="020F0502020204030204" pitchFamily="34" charset="0"/>
                        <a:ea typeface="Cambria"/>
                        <a:cs typeface="Times New Roman"/>
                      </a:endParaRPr>
                    </a:p>
                  </a:txBody>
                  <a:tcPr marL="51435" marR="51435"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D9DF4E">
                        <a:tint val="4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fontAlgn="base">
                        <a:lnSpc>
                          <a:spcPct val="115000"/>
                        </a:lnSpc>
                        <a:spcBef>
                          <a:spcPts val="1000"/>
                        </a:spcBef>
                        <a:spcAft>
                          <a:spcPts val="0"/>
                        </a:spcAft>
                      </a:pPr>
                      <a:r>
                        <a:rPr lang="en-GB" sz="1800" dirty="0">
                          <a:solidFill>
                            <a:schemeClr val="tx2">
                              <a:lumMod val="25000"/>
                            </a:schemeClr>
                          </a:solidFill>
                          <a:effectLst/>
                          <a:latin typeface="Calibri" panose="020F0502020204030204" pitchFamily="34" charset="0"/>
                        </a:rPr>
                        <a:t>Greater Manchester, Merseyside, Cheshire, Staffordshire,  Derbyshire West, Lancashire and Cumbria</a:t>
                      </a:r>
                      <a:endParaRPr lang="en-GB" sz="1800" dirty="0">
                        <a:solidFill>
                          <a:schemeClr val="tx2">
                            <a:lumMod val="25000"/>
                          </a:schemeClr>
                        </a:solidFill>
                        <a:effectLst/>
                        <a:latin typeface="Calibri" panose="020F0502020204030204" pitchFamily="34" charset="0"/>
                        <a:ea typeface="Cambria"/>
                        <a:cs typeface="Times New Roman"/>
                      </a:endParaRPr>
                    </a:p>
                  </a:txBody>
                  <a:tcPr marL="51435" marR="51435"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D9DF4E">
                        <a:tint val="40000"/>
                      </a:srgbClr>
                    </a:solidFill>
                  </a:tcPr>
                </a:tc>
                <a:extLst>
                  <a:ext uri="{0D108BD9-81ED-4DB2-BD59-A6C34878D82A}">
                    <a16:rowId xmlns:a16="http://schemas.microsoft.com/office/drawing/2014/main" val="1222980326"/>
                  </a:ext>
                </a:extLst>
              </a:tr>
              <a:tr h="1378839">
                <a:tc vMerge="1">
                  <a:txBody>
                    <a:bodyPr/>
                    <a:lstStyle/>
                    <a:p>
                      <a:endParaRPr lang="en-GB" dirty="0"/>
                    </a:p>
                  </a:txBody>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ase">
                        <a:lnSpc>
                          <a:spcPct val="115000"/>
                        </a:lnSpc>
                        <a:spcBef>
                          <a:spcPts val="1000"/>
                        </a:spcBef>
                        <a:spcAft>
                          <a:spcPts val="0"/>
                        </a:spcAft>
                      </a:pPr>
                      <a:r>
                        <a:rPr lang="en-GB" sz="1800" dirty="0">
                          <a:solidFill>
                            <a:schemeClr val="tx2">
                              <a:lumMod val="25000"/>
                            </a:schemeClr>
                          </a:solidFill>
                          <a:effectLst/>
                          <a:latin typeface="Calibri" panose="020F0502020204030204" pitchFamily="34" charset="0"/>
                        </a:rPr>
                        <a:t>P2 East</a:t>
                      </a:r>
                      <a:endParaRPr lang="en-GB" sz="1800" dirty="0">
                        <a:solidFill>
                          <a:schemeClr val="tx2">
                            <a:lumMod val="25000"/>
                          </a:schemeClr>
                        </a:solidFill>
                        <a:effectLst/>
                        <a:latin typeface="Calibri" panose="020F0502020204030204" pitchFamily="34" charset="0"/>
                        <a:ea typeface="Cambria"/>
                        <a:cs typeface="Times New Roman"/>
                      </a:endParaRPr>
                    </a:p>
                  </a:txBody>
                  <a:tcPr marL="51435" marR="5143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9DF4E">
                        <a:tint val="2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fontAlgn="base">
                        <a:lnSpc>
                          <a:spcPct val="115000"/>
                        </a:lnSpc>
                        <a:spcBef>
                          <a:spcPts val="1000"/>
                        </a:spcBef>
                        <a:spcAft>
                          <a:spcPts val="0"/>
                        </a:spcAft>
                      </a:pPr>
                      <a:r>
                        <a:rPr lang="en-GB" sz="1800" dirty="0">
                          <a:solidFill>
                            <a:schemeClr val="tx2">
                              <a:lumMod val="25000"/>
                            </a:schemeClr>
                          </a:solidFill>
                          <a:effectLst/>
                          <a:latin typeface="Calibri" panose="020F0502020204030204" pitchFamily="34" charset="0"/>
                        </a:rPr>
                        <a:t>North Yorkshire, East Yorkshire, West Yorkshire, South Yorkshire, Derbyshire East, North Nottinghamshire, Lincolnshire, Northumberland, Tyne &amp; Wear and Durham</a:t>
                      </a:r>
                      <a:endParaRPr lang="en-GB" sz="1800" dirty="0">
                        <a:solidFill>
                          <a:schemeClr val="tx2">
                            <a:lumMod val="25000"/>
                          </a:schemeClr>
                        </a:solidFill>
                        <a:effectLst/>
                        <a:latin typeface="Calibri" panose="020F0502020204030204" pitchFamily="34" charset="0"/>
                        <a:ea typeface="Cambria"/>
                        <a:cs typeface="Times New Roman"/>
                      </a:endParaRPr>
                    </a:p>
                  </a:txBody>
                  <a:tcPr marL="51435" marR="5143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9DF4E">
                        <a:tint val="20000"/>
                      </a:srgbClr>
                    </a:solidFill>
                  </a:tcPr>
                </a:tc>
                <a:extLst>
                  <a:ext uri="{0D108BD9-81ED-4DB2-BD59-A6C34878D82A}">
                    <a16:rowId xmlns:a16="http://schemas.microsoft.com/office/drawing/2014/main" val="1919216364"/>
                  </a:ext>
                </a:extLst>
              </a:tr>
              <a:tr h="1028995">
                <a:tc rowSpan="2">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800" b="1" dirty="0">
                          <a:solidFill>
                            <a:schemeClr val="tx2">
                              <a:lumMod val="25000"/>
                            </a:schemeClr>
                          </a:solidFill>
                          <a:effectLst/>
                          <a:latin typeface="Calibri" panose="020F0502020204030204" pitchFamily="34" charset="0"/>
                        </a:rPr>
                        <a:t>Apartment specialist contractors</a:t>
                      </a:r>
                    </a:p>
                  </a:txBody>
                  <a:tcPr marL="68580" marR="68580" marT="34290" marB="3429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ED30C"/>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ase">
                        <a:lnSpc>
                          <a:spcPct val="115000"/>
                        </a:lnSpc>
                        <a:spcBef>
                          <a:spcPts val="1000"/>
                        </a:spcBef>
                        <a:spcAft>
                          <a:spcPts val="0"/>
                        </a:spcAft>
                      </a:pPr>
                      <a:r>
                        <a:rPr lang="en-GB" sz="1800" dirty="0">
                          <a:solidFill>
                            <a:schemeClr val="tx2">
                              <a:lumMod val="25000"/>
                            </a:schemeClr>
                          </a:solidFill>
                          <a:effectLst/>
                          <a:latin typeface="Calibri" panose="020F0502020204030204" pitchFamily="34" charset="0"/>
                        </a:rPr>
                        <a:t> A1 West</a:t>
                      </a:r>
                    </a:p>
                  </a:txBody>
                  <a:tcPr marL="51435" marR="5143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9DF4E">
                        <a:tint val="4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fontAlgn="base">
                        <a:lnSpc>
                          <a:spcPct val="115000"/>
                        </a:lnSpc>
                        <a:spcBef>
                          <a:spcPts val="1000"/>
                        </a:spcBef>
                        <a:spcAft>
                          <a:spcPts val="0"/>
                        </a:spcAft>
                      </a:pPr>
                      <a:r>
                        <a:rPr lang="en-GB" sz="1800" dirty="0">
                          <a:solidFill>
                            <a:schemeClr val="tx2">
                              <a:lumMod val="25000"/>
                            </a:schemeClr>
                          </a:solidFill>
                          <a:effectLst/>
                          <a:latin typeface="Calibri" panose="020F0502020204030204" pitchFamily="34" charset="0"/>
                        </a:rPr>
                        <a:t>Greater Manchester, Merseyside, Cheshire, Staffordshire, Derbyshire West, Lancashire and  Cumbria</a:t>
                      </a:r>
                      <a:endParaRPr lang="en-GB" sz="1800" dirty="0">
                        <a:solidFill>
                          <a:schemeClr val="tx2">
                            <a:lumMod val="25000"/>
                          </a:schemeClr>
                        </a:solidFill>
                        <a:effectLst/>
                        <a:latin typeface="Calibri" panose="020F0502020204030204" pitchFamily="34" charset="0"/>
                        <a:ea typeface="Cambria"/>
                        <a:cs typeface="Times New Roman"/>
                      </a:endParaRPr>
                    </a:p>
                  </a:txBody>
                  <a:tcPr marL="51435" marR="5143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9DF4E">
                        <a:tint val="40000"/>
                      </a:srgbClr>
                    </a:solidFill>
                  </a:tcPr>
                </a:tc>
                <a:extLst>
                  <a:ext uri="{0D108BD9-81ED-4DB2-BD59-A6C34878D82A}">
                    <a16:rowId xmlns:a16="http://schemas.microsoft.com/office/drawing/2014/main" val="301519869"/>
                  </a:ext>
                </a:extLst>
              </a:tr>
              <a:tr h="1378839">
                <a:tc vMerge="1">
                  <a:txBody>
                    <a:bodyPr/>
                    <a:lstStyle/>
                    <a:p>
                      <a:endParaRPr lang="en-GB" dirty="0"/>
                    </a:p>
                  </a:txBody>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ase">
                        <a:lnSpc>
                          <a:spcPct val="115000"/>
                        </a:lnSpc>
                        <a:spcBef>
                          <a:spcPts val="1000"/>
                        </a:spcBef>
                        <a:spcAft>
                          <a:spcPts val="0"/>
                        </a:spcAft>
                      </a:pPr>
                      <a:r>
                        <a:rPr lang="en-GB" sz="1800" dirty="0">
                          <a:solidFill>
                            <a:schemeClr val="tx2">
                              <a:lumMod val="25000"/>
                            </a:schemeClr>
                          </a:solidFill>
                          <a:effectLst/>
                          <a:latin typeface="Calibri" panose="020F0502020204030204" pitchFamily="34" charset="0"/>
                          <a:ea typeface="Cambria"/>
                          <a:cs typeface="Times New Roman"/>
                        </a:rPr>
                        <a:t>A2 East</a:t>
                      </a:r>
                    </a:p>
                  </a:txBody>
                  <a:tcPr marL="51435" marR="5143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9DF4E">
                        <a:tint val="2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fontAlgn="base">
                        <a:lnSpc>
                          <a:spcPct val="115000"/>
                        </a:lnSpc>
                        <a:spcBef>
                          <a:spcPts val="1000"/>
                        </a:spcBef>
                        <a:spcAft>
                          <a:spcPts val="0"/>
                        </a:spcAft>
                      </a:pPr>
                      <a:r>
                        <a:rPr lang="en-GB" sz="1800" dirty="0">
                          <a:solidFill>
                            <a:schemeClr val="tx2">
                              <a:lumMod val="25000"/>
                            </a:schemeClr>
                          </a:solidFill>
                          <a:effectLst/>
                          <a:latin typeface="Calibri" panose="020F0502020204030204" pitchFamily="34" charset="0"/>
                        </a:rPr>
                        <a:t>North Yorkshire, East Yorkshire, West Yorkshire, South Yorkshire, Derbyshire East, North Nottinghamshire, Lincolnshire, Northumberland, Tyne &amp; Wear and Durham</a:t>
                      </a:r>
                      <a:endParaRPr lang="en-GB" sz="1800" dirty="0">
                        <a:solidFill>
                          <a:schemeClr val="tx2">
                            <a:lumMod val="25000"/>
                          </a:schemeClr>
                        </a:solidFill>
                        <a:effectLst/>
                        <a:latin typeface="Calibri" panose="020F0502020204030204" pitchFamily="34" charset="0"/>
                        <a:ea typeface="Cambria"/>
                        <a:cs typeface="Times New Roman"/>
                      </a:endParaRPr>
                    </a:p>
                  </a:txBody>
                  <a:tcPr marL="51435" marR="51435"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9DF4E">
                        <a:tint val="20000"/>
                      </a:srgbClr>
                    </a:solidFill>
                  </a:tcPr>
                </a:tc>
                <a:extLst>
                  <a:ext uri="{0D108BD9-81ED-4DB2-BD59-A6C34878D82A}">
                    <a16:rowId xmlns:a16="http://schemas.microsoft.com/office/drawing/2014/main" val="787923904"/>
                  </a:ext>
                </a:extLst>
              </a:tr>
            </a:tbl>
          </a:graphicData>
        </a:graphic>
      </p:graphicFrame>
      <p:pic>
        <p:nvPicPr>
          <p:cNvPr id="7" name="Picture 6" descr="A picture containing text, map, font, atlas&#10;&#10;Description automatically generated">
            <a:extLst>
              <a:ext uri="{FF2B5EF4-FFF2-40B4-BE49-F238E27FC236}">
                <a16:creationId xmlns:a16="http://schemas.microsoft.com/office/drawing/2014/main" id="{9BFA076D-E8D1-349B-E397-62911C101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2832" y="1415506"/>
            <a:ext cx="4140387" cy="5261740"/>
          </a:xfrm>
          <a:prstGeom prst="rect">
            <a:avLst/>
          </a:prstGeom>
        </p:spPr>
      </p:pic>
      <p:pic>
        <p:nvPicPr>
          <p:cNvPr id="8" name="Content Placeholder 6" descr="Icon&#10;&#10;Description automatically generated">
            <a:extLst>
              <a:ext uri="{FF2B5EF4-FFF2-40B4-BE49-F238E27FC236}">
                <a16:creationId xmlns:a16="http://schemas.microsoft.com/office/drawing/2014/main" id="{89603F3E-1FE6-4143-A4A5-141DFFE615BA}"/>
              </a:ext>
            </a:extLst>
          </p:cNvPr>
          <p:cNvPicPr>
            <a:picLocks noChangeAspect="1"/>
          </p:cNvPicPr>
          <p:nvPr/>
        </p:nvPicPr>
        <p:blipFill rotWithShape="1">
          <a:blip r:embed="rId4">
            <a:extLst>
              <a:ext uri="{28A0092B-C50C-407E-A947-70E740481C1C}">
                <a14:useLocalDpi xmlns:a14="http://schemas.microsoft.com/office/drawing/2010/main" val="0"/>
              </a:ext>
            </a:extLst>
          </a:blip>
          <a:srcRect l="2498" r="2" b="2"/>
          <a:stretch/>
        </p:blipFill>
        <p:spPr>
          <a:xfrm>
            <a:off x="10164726" y="0"/>
            <a:ext cx="2027274" cy="2074026"/>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687530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3F3BE-5ECA-09FC-6C2F-F8F78D299ADE}"/>
              </a:ext>
            </a:extLst>
          </p:cNvPr>
          <p:cNvSpPr txBox="1">
            <a:spLocks/>
          </p:cNvSpPr>
          <p:nvPr/>
        </p:nvSpPr>
        <p:spPr>
          <a:xfrm>
            <a:off x="704843" y="259934"/>
            <a:ext cx="6447501" cy="990600"/>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GB" sz="4800" b="1" dirty="0">
                <a:solidFill>
                  <a:srgbClr val="EBEBEB">
                    <a:lumMod val="25000"/>
                  </a:srgbClr>
                </a:solidFill>
                <a:latin typeface="Calibri" panose="020F0502020204030204" pitchFamily="34" charset="0"/>
              </a:rPr>
              <a:t>Consultant Lots</a:t>
            </a:r>
          </a:p>
        </p:txBody>
      </p:sp>
      <p:sp>
        <p:nvSpPr>
          <p:cNvPr id="3" name="Content Placeholder 4">
            <a:extLst>
              <a:ext uri="{FF2B5EF4-FFF2-40B4-BE49-F238E27FC236}">
                <a16:creationId xmlns:a16="http://schemas.microsoft.com/office/drawing/2014/main" id="{15216C1C-E2A9-AA18-1DCD-7E039365A6F2}"/>
              </a:ext>
            </a:extLst>
          </p:cNvPr>
          <p:cNvSpPr txBox="1">
            <a:spLocks/>
          </p:cNvSpPr>
          <p:nvPr/>
        </p:nvSpPr>
        <p:spPr>
          <a:xfrm>
            <a:off x="1780415" y="1591910"/>
            <a:ext cx="6447501" cy="4015556"/>
          </a:xfrm>
          <a:prstGeom prst="rect">
            <a:avLst/>
          </a:prstGeom>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D9DF4E"/>
              </a:buClr>
              <a:defRPr/>
            </a:pPr>
            <a:endParaRPr lang="en-GB" sz="1350" dirty="0">
              <a:solidFill>
                <a:srgbClr val="000000">
                  <a:lumMod val="75000"/>
                  <a:lumOff val="25000"/>
                </a:srgbClr>
              </a:solidFill>
              <a:latin typeface="Trebuchet MS" panose="020B0603020202020204"/>
            </a:endParaRPr>
          </a:p>
        </p:txBody>
      </p:sp>
      <p:graphicFrame>
        <p:nvGraphicFramePr>
          <p:cNvPr id="4" name="Table 3">
            <a:extLst>
              <a:ext uri="{FF2B5EF4-FFF2-40B4-BE49-F238E27FC236}">
                <a16:creationId xmlns:a16="http://schemas.microsoft.com/office/drawing/2014/main" id="{6B40A146-369B-913B-4B6B-9710B4F566B8}"/>
              </a:ext>
            </a:extLst>
          </p:cNvPr>
          <p:cNvGraphicFramePr>
            <a:graphicFrameLocks noGrp="1"/>
          </p:cNvGraphicFramePr>
          <p:nvPr>
            <p:extLst>
              <p:ext uri="{D42A27DB-BD31-4B8C-83A1-F6EECF244321}">
                <p14:modId xmlns:p14="http://schemas.microsoft.com/office/powerpoint/2010/main" val="3039225079"/>
              </p:ext>
            </p:extLst>
          </p:nvPr>
        </p:nvGraphicFramePr>
        <p:xfrm>
          <a:off x="778988" y="1350049"/>
          <a:ext cx="7255683" cy="5346294"/>
        </p:xfrm>
        <a:graphic>
          <a:graphicData uri="http://schemas.openxmlformats.org/drawingml/2006/table">
            <a:tbl>
              <a:tblPr firstRow="1" firstCol="1" bandRow="1"/>
              <a:tblGrid>
                <a:gridCol w="1120796">
                  <a:extLst>
                    <a:ext uri="{9D8B030D-6E8A-4147-A177-3AD203B41FA5}">
                      <a16:colId xmlns:a16="http://schemas.microsoft.com/office/drawing/2014/main" val="20000"/>
                    </a:ext>
                  </a:extLst>
                </a:gridCol>
                <a:gridCol w="6134887">
                  <a:extLst>
                    <a:ext uri="{9D8B030D-6E8A-4147-A177-3AD203B41FA5}">
                      <a16:colId xmlns:a16="http://schemas.microsoft.com/office/drawing/2014/main" val="20001"/>
                    </a:ext>
                  </a:extLst>
                </a:gridCol>
              </a:tblGrid>
              <a:tr h="620850">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algn="ctr">
                        <a:lnSpc>
                          <a:spcPct val="100000"/>
                        </a:lnSpc>
                        <a:spcBef>
                          <a:spcPts val="600"/>
                        </a:spcBef>
                        <a:spcAft>
                          <a:spcPts val="0"/>
                        </a:spcAft>
                      </a:pPr>
                      <a:r>
                        <a:rPr lang="en-GB" sz="2000" dirty="0">
                          <a:solidFill>
                            <a:schemeClr val="tx1">
                              <a:lumMod val="85000"/>
                              <a:lumOff val="15000"/>
                            </a:schemeClr>
                          </a:solidFill>
                          <a:effectLst/>
                          <a:latin typeface="Calibri" panose="020F0502020204030204" pitchFamily="34" charset="0"/>
                        </a:rPr>
                        <a:t>Lot Number</a:t>
                      </a:r>
                    </a:p>
                  </a:txBody>
                  <a:tcPr marL="51435" marR="51435"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ED30C"/>
                    </a:solidFill>
                  </a:tcPr>
                </a:tc>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algn="ctr">
                        <a:lnSpc>
                          <a:spcPct val="115000"/>
                        </a:lnSpc>
                        <a:spcBef>
                          <a:spcPts val="1000"/>
                        </a:spcBef>
                        <a:spcAft>
                          <a:spcPts val="0"/>
                        </a:spcAft>
                      </a:pPr>
                      <a:r>
                        <a:rPr lang="en-GB" sz="2000" dirty="0">
                          <a:solidFill>
                            <a:schemeClr val="tx1">
                              <a:lumMod val="85000"/>
                              <a:lumOff val="15000"/>
                            </a:schemeClr>
                          </a:solidFill>
                          <a:effectLst/>
                          <a:latin typeface="Calibri" panose="020F0502020204030204" pitchFamily="34" charset="0"/>
                        </a:rPr>
                        <a:t>Professional Service</a:t>
                      </a:r>
                      <a:endParaRPr lang="en-GB" sz="2000" dirty="0">
                        <a:solidFill>
                          <a:schemeClr val="tx1">
                            <a:lumMod val="85000"/>
                            <a:lumOff val="15000"/>
                          </a:schemeClr>
                        </a:solidFill>
                        <a:effectLst/>
                        <a:latin typeface="Calibri" panose="020F0502020204030204" pitchFamily="34" charset="0"/>
                        <a:ea typeface="Cambria"/>
                        <a:cs typeface="Times New Roman"/>
                      </a:endParaRPr>
                    </a:p>
                  </a:txBody>
                  <a:tcPr marL="51435" marR="51435"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ED30C"/>
                    </a:solidFill>
                  </a:tcPr>
                </a:tc>
                <a:extLst>
                  <a:ext uri="{0D108BD9-81ED-4DB2-BD59-A6C34878D82A}">
                    <a16:rowId xmlns:a16="http://schemas.microsoft.com/office/drawing/2014/main" val="10000"/>
                  </a:ext>
                </a:extLst>
              </a:tr>
              <a:tr h="336035">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algn="ctr">
                        <a:lnSpc>
                          <a:spcPct val="115000"/>
                        </a:lnSpc>
                        <a:spcBef>
                          <a:spcPts val="1000"/>
                        </a:spcBef>
                        <a:spcAft>
                          <a:spcPts val="0"/>
                        </a:spcAft>
                      </a:pPr>
                      <a:r>
                        <a:rPr lang="en-GB" sz="2000" dirty="0">
                          <a:solidFill>
                            <a:schemeClr val="tx1">
                              <a:lumMod val="85000"/>
                              <a:lumOff val="15000"/>
                            </a:schemeClr>
                          </a:solidFill>
                          <a:effectLst/>
                          <a:latin typeface="Calibri" panose="020F0502020204030204" pitchFamily="34" charset="0"/>
                        </a:rPr>
                        <a:t>C1a </a:t>
                      </a:r>
                      <a:endParaRPr lang="en-GB" sz="2000" dirty="0">
                        <a:solidFill>
                          <a:schemeClr val="tx1">
                            <a:lumMod val="85000"/>
                            <a:lumOff val="15000"/>
                          </a:schemeClr>
                        </a:solidFill>
                        <a:effectLst/>
                        <a:latin typeface="Calibri" panose="020F0502020204030204" pitchFamily="34" charset="0"/>
                        <a:ea typeface="Cambria"/>
                        <a:cs typeface="Times New Roman"/>
                      </a:endParaRPr>
                    </a:p>
                  </a:txBody>
                  <a:tcPr marL="51435" marR="51435"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ED30C"/>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nSpc>
                          <a:spcPct val="115000"/>
                        </a:lnSpc>
                        <a:spcBef>
                          <a:spcPts val="1000"/>
                        </a:spcBef>
                        <a:spcAft>
                          <a:spcPts val="0"/>
                        </a:spcAft>
                      </a:pPr>
                      <a:r>
                        <a:rPr lang="en-GB" sz="2000" dirty="0">
                          <a:solidFill>
                            <a:schemeClr val="bg2">
                              <a:lumMod val="25000"/>
                            </a:schemeClr>
                          </a:solidFill>
                          <a:effectLst/>
                          <a:latin typeface="Calibri" panose="020F0502020204030204" pitchFamily="34" charset="0"/>
                        </a:rPr>
                        <a:t>Employers Agent, Cost Consultancy &amp; related services</a:t>
                      </a:r>
                      <a:endParaRPr lang="en-GB" sz="2000" dirty="0">
                        <a:solidFill>
                          <a:schemeClr val="bg2">
                            <a:lumMod val="25000"/>
                          </a:schemeClr>
                        </a:solidFill>
                        <a:effectLst/>
                        <a:latin typeface="Calibri" panose="020F0502020204030204" pitchFamily="34" charset="0"/>
                        <a:ea typeface="Cambria"/>
                        <a:cs typeface="Times New Roman"/>
                      </a:endParaRPr>
                    </a:p>
                  </a:txBody>
                  <a:tcPr marL="51435" marR="51435"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D9DF4E">
                        <a:tint val="40000"/>
                      </a:srgbClr>
                    </a:solidFill>
                  </a:tcPr>
                </a:tc>
                <a:extLst>
                  <a:ext uri="{0D108BD9-81ED-4DB2-BD59-A6C34878D82A}">
                    <a16:rowId xmlns:a16="http://schemas.microsoft.com/office/drawing/2014/main" val="10001"/>
                  </a:ext>
                </a:extLst>
              </a:tr>
              <a:tr h="693024">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algn="ctr">
                        <a:lnSpc>
                          <a:spcPct val="115000"/>
                        </a:lnSpc>
                        <a:spcBef>
                          <a:spcPts val="1000"/>
                        </a:spcBef>
                        <a:spcAft>
                          <a:spcPts val="0"/>
                        </a:spcAft>
                      </a:pPr>
                      <a:r>
                        <a:rPr lang="en-GB" sz="2000" dirty="0">
                          <a:solidFill>
                            <a:schemeClr val="tx1">
                              <a:lumMod val="85000"/>
                              <a:lumOff val="15000"/>
                            </a:schemeClr>
                          </a:solidFill>
                          <a:effectLst/>
                          <a:latin typeface="Calibri" panose="020F0502020204030204" pitchFamily="34" charset="0"/>
                        </a:rPr>
                        <a:t>C1b </a:t>
                      </a:r>
                      <a:endParaRPr lang="en-GB" sz="2000" dirty="0">
                        <a:solidFill>
                          <a:schemeClr val="tx1">
                            <a:lumMod val="85000"/>
                            <a:lumOff val="15000"/>
                          </a:schemeClr>
                        </a:solidFill>
                        <a:effectLst/>
                        <a:latin typeface="Calibri" panose="020F0502020204030204" pitchFamily="34" charset="0"/>
                        <a:ea typeface="Cambria"/>
                        <a:cs typeface="Times New Roman"/>
                      </a:endParaRPr>
                    </a:p>
                  </a:txBody>
                  <a:tcPr marL="51435" marR="51435"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ED30C"/>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nSpc>
                          <a:spcPct val="115000"/>
                        </a:lnSpc>
                        <a:spcBef>
                          <a:spcPts val="1000"/>
                        </a:spcBef>
                        <a:spcAft>
                          <a:spcPts val="0"/>
                        </a:spcAft>
                      </a:pPr>
                      <a:r>
                        <a:rPr lang="en-GB" sz="2000" dirty="0">
                          <a:solidFill>
                            <a:schemeClr val="bg2">
                              <a:lumMod val="25000"/>
                            </a:schemeClr>
                          </a:solidFill>
                          <a:effectLst/>
                          <a:latin typeface="Calibri" panose="020F0502020204030204" pitchFamily="34" charset="0"/>
                        </a:rPr>
                        <a:t>Employers Agent, Cost Consultancy &amp; Principal Designer Combined</a:t>
                      </a:r>
                      <a:endParaRPr lang="en-GB" sz="2000" dirty="0">
                        <a:solidFill>
                          <a:schemeClr val="bg2">
                            <a:lumMod val="25000"/>
                          </a:schemeClr>
                        </a:solidFill>
                        <a:effectLst/>
                        <a:latin typeface="Calibri" panose="020F0502020204030204" pitchFamily="34" charset="0"/>
                        <a:ea typeface="Cambria"/>
                        <a:cs typeface="Times New Roman"/>
                      </a:endParaRPr>
                    </a:p>
                  </a:txBody>
                  <a:tcPr marL="51435" marR="51435"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9DF4E">
                        <a:tint val="20000"/>
                      </a:srgbClr>
                    </a:solidFill>
                  </a:tcPr>
                </a:tc>
                <a:extLst>
                  <a:ext uri="{0D108BD9-81ED-4DB2-BD59-A6C34878D82A}">
                    <a16:rowId xmlns:a16="http://schemas.microsoft.com/office/drawing/2014/main" val="10002"/>
                  </a:ext>
                </a:extLst>
              </a:tr>
              <a:tr h="336035">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algn="ctr">
                        <a:lnSpc>
                          <a:spcPct val="115000"/>
                        </a:lnSpc>
                        <a:spcBef>
                          <a:spcPts val="1000"/>
                        </a:spcBef>
                        <a:spcAft>
                          <a:spcPts val="0"/>
                        </a:spcAft>
                      </a:pPr>
                      <a:r>
                        <a:rPr lang="en-GB" sz="2000" dirty="0">
                          <a:solidFill>
                            <a:schemeClr val="tx1">
                              <a:lumMod val="85000"/>
                              <a:lumOff val="15000"/>
                            </a:schemeClr>
                          </a:solidFill>
                          <a:effectLst/>
                          <a:latin typeface="Calibri" panose="020F0502020204030204" pitchFamily="34" charset="0"/>
                        </a:rPr>
                        <a:t>C2 </a:t>
                      </a:r>
                      <a:endParaRPr lang="en-GB" sz="2000" dirty="0">
                        <a:solidFill>
                          <a:schemeClr val="tx1">
                            <a:lumMod val="85000"/>
                            <a:lumOff val="15000"/>
                          </a:schemeClr>
                        </a:solidFill>
                        <a:effectLst/>
                        <a:latin typeface="Calibri" panose="020F0502020204030204" pitchFamily="34" charset="0"/>
                        <a:ea typeface="Cambria"/>
                        <a:cs typeface="Times New Roman"/>
                      </a:endParaRPr>
                    </a:p>
                  </a:txBody>
                  <a:tcPr marL="51435" marR="51435"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ED30C"/>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nSpc>
                          <a:spcPct val="115000"/>
                        </a:lnSpc>
                        <a:spcBef>
                          <a:spcPts val="1000"/>
                        </a:spcBef>
                        <a:spcAft>
                          <a:spcPts val="0"/>
                        </a:spcAft>
                      </a:pPr>
                      <a:r>
                        <a:rPr lang="en-GB" sz="2000" dirty="0">
                          <a:solidFill>
                            <a:schemeClr val="bg2">
                              <a:lumMod val="25000"/>
                            </a:schemeClr>
                          </a:solidFill>
                          <a:effectLst/>
                          <a:latin typeface="Calibri" panose="020F0502020204030204" pitchFamily="34" charset="0"/>
                        </a:rPr>
                        <a:t>Engineering Consultancy</a:t>
                      </a:r>
                      <a:endParaRPr lang="en-GB" sz="2000" dirty="0">
                        <a:solidFill>
                          <a:schemeClr val="bg2">
                            <a:lumMod val="25000"/>
                          </a:schemeClr>
                        </a:solidFill>
                        <a:effectLst/>
                        <a:latin typeface="Calibri" panose="020F0502020204030204" pitchFamily="34" charset="0"/>
                        <a:ea typeface="Cambria"/>
                        <a:cs typeface="Times New Roman"/>
                      </a:endParaRPr>
                    </a:p>
                  </a:txBody>
                  <a:tcPr marL="51435" marR="51435"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9DF4E">
                        <a:tint val="40000"/>
                      </a:srgbClr>
                    </a:solidFill>
                  </a:tcPr>
                </a:tc>
                <a:extLst>
                  <a:ext uri="{0D108BD9-81ED-4DB2-BD59-A6C34878D82A}">
                    <a16:rowId xmlns:a16="http://schemas.microsoft.com/office/drawing/2014/main" val="10003"/>
                  </a:ext>
                </a:extLst>
              </a:tr>
              <a:tr h="336035">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algn="ctr">
                        <a:lnSpc>
                          <a:spcPct val="115000"/>
                        </a:lnSpc>
                        <a:spcBef>
                          <a:spcPts val="1000"/>
                        </a:spcBef>
                        <a:spcAft>
                          <a:spcPts val="0"/>
                        </a:spcAft>
                      </a:pPr>
                      <a:r>
                        <a:rPr lang="en-GB" sz="2000" dirty="0">
                          <a:solidFill>
                            <a:schemeClr val="tx1">
                              <a:lumMod val="85000"/>
                              <a:lumOff val="15000"/>
                            </a:schemeClr>
                          </a:solidFill>
                          <a:effectLst/>
                          <a:latin typeface="Calibri" panose="020F0502020204030204" pitchFamily="34" charset="0"/>
                        </a:rPr>
                        <a:t>C3 </a:t>
                      </a:r>
                      <a:endParaRPr lang="en-GB" sz="2000" dirty="0">
                        <a:solidFill>
                          <a:schemeClr val="tx1">
                            <a:lumMod val="85000"/>
                            <a:lumOff val="15000"/>
                          </a:schemeClr>
                        </a:solidFill>
                        <a:effectLst/>
                        <a:latin typeface="Calibri" panose="020F0502020204030204" pitchFamily="34" charset="0"/>
                        <a:ea typeface="Cambria"/>
                        <a:cs typeface="Times New Roman"/>
                      </a:endParaRPr>
                    </a:p>
                  </a:txBody>
                  <a:tcPr marL="51435" marR="51435"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ED30C"/>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nSpc>
                          <a:spcPct val="115000"/>
                        </a:lnSpc>
                        <a:spcBef>
                          <a:spcPts val="1000"/>
                        </a:spcBef>
                        <a:spcAft>
                          <a:spcPts val="0"/>
                        </a:spcAft>
                      </a:pPr>
                      <a:r>
                        <a:rPr lang="en-GB" sz="2000" dirty="0">
                          <a:solidFill>
                            <a:schemeClr val="bg2">
                              <a:lumMod val="25000"/>
                            </a:schemeClr>
                          </a:solidFill>
                          <a:effectLst/>
                          <a:latin typeface="Calibri" panose="020F0502020204030204" pitchFamily="34" charset="0"/>
                        </a:rPr>
                        <a:t>Building Surveying</a:t>
                      </a:r>
                      <a:endParaRPr lang="en-GB" sz="2000" dirty="0">
                        <a:solidFill>
                          <a:schemeClr val="bg2">
                            <a:lumMod val="25000"/>
                          </a:schemeClr>
                        </a:solidFill>
                        <a:effectLst/>
                        <a:latin typeface="Calibri" panose="020F0502020204030204" pitchFamily="34" charset="0"/>
                        <a:ea typeface="Cambria"/>
                        <a:cs typeface="Times New Roman"/>
                      </a:endParaRPr>
                    </a:p>
                  </a:txBody>
                  <a:tcPr marL="51435" marR="51435"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9DF4E">
                        <a:tint val="20000"/>
                      </a:srgbClr>
                    </a:solidFill>
                  </a:tcPr>
                </a:tc>
                <a:extLst>
                  <a:ext uri="{0D108BD9-81ED-4DB2-BD59-A6C34878D82A}">
                    <a16:rowId xmlns:a16="http://schemas.microsoft.com/office/drawing/2014/main" val="10004"/>
                  </a:ext>
                </a:extLst>
              </a:tr>
              <a:tr h="336035">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algn="ctr">
                        <a:lnSpc>
                          <a:spcPct val="115000"/>
                        </a:lnSpc>
                        <a:spcBef>
                          <a:spcPts val="1000"/>
                        </a:spcBef>
                        <a:spcAft>
                          <a:spcPts val="0"/>
                        </a:spcAft>
                      </a:pPr>
                      <a:r>
                        <a:rPr lang="en-GB" sz="2000" dirty="0">
                          <a:solidFill>
                            <a:schemeClr val="tx1">
                              <a:lumMod val="85000"/>
                              <a:lumOff val="15000"/>
                            </a:schemeClr>
                          </a:solidFill>
                          <a:effectLst/>
                          <a:latin typeface="Calibri" panose="020F0502020204030204" pitchFamily="34" charset="0"/>
                        </a:rPr>
                        <a:t>C4a </a:t>
                      </a:r>
                      <a:endParaRPr lang="en-GB" sz="2000" dirty="0">
                        <a:solidFill>
                          <a:schemeClr val="tx1">
                            <a:lumMod val="85000"/>
                            <a:lumOff val="15000"/>
                          </a:schemeClr>
                        </a:solidFill>
                        <a:effectLst/>
                        <a:latin typeface="Calibri" panose="020F0502020204030204" pitchFamily="34" charset="0"/>
                        <a:ea typeface="Cambria"/>
                        <a:cs typeface="Times New Roman"/>
                      </a:endParaRPr>
                    </a:p>
                  </a:txBody>
                  <a:tcPr marL="51435" marR="51435"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ED30C"/>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nSpc>
                          <a:spcPct val="115000"/>
                        </a:lnSpc>
                        <a:spcBef>
                          <a:spcPts val="1000"/>
                        </a:spcBef>
                        <a:spcAft>
                          <a:spcPts val="0"/>
                        </a:spcAft>
                      </a:pPr>
                      <a:r>
                        <a:rPr lang="en-GB" sz="2000" dirty="0">
                          <a:solidFill>
                            <a:schemeClr val="bg2">
                              <a:lumMod val="25000"/>
                            </a:schemeClr>
                          </a:solidFill>
                          <a:effectLst/>
                          <a:latin typeface="Calibri" panose="020F0502020204030204" pitchFamily="34" charset="0"/>
                        </a:rPr>
                        <a:t>Architectural Services 	</a:t>
                      </a:r>
                      <a:endParaRPr lang="en-GB" sz="2000" dirty="0">
                        <a:solidFill>
                          <a:schemeClr val="bg2">
                            <a:lumMod val="25000"/>
                          </a:schemeClr>
                        </a:solidFill>
                        <a:effectLst/>
                        <a:latin typeface="Calibri" panose="020F0502020204030204" pitchFamily="34" charset="0"/>
                        <a:ea typeface="Cambria"/>
                        <a:cs typeface="Times New Roman"/>
                      </a:endParaRPr>
                    </a:p>
                  </a:txBody>
                  <a:tcPr marL="51435" marR="51435"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9DF4E">
                        <a:tint val="40000"/>
                      </a:srgbClr>
                    </a:solidFill>
                  </a:tcPr>
                </a:tc>
                <a:extLst>
                  <a:ext uri="{0D108BD9-81ED-4DB2-BD59-A6C34878D82A}">
                    <a16:rowId xmlns:a16="http://schemas.microsoft.com/office/drawing/2014/main" val="10005"/>
                  </a:ext>
                </a:extLst>
              </a:tr>
              <a:tr h="336035">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algn="ctr">
                        <a:lnSpc>
                          <a:spcPct val="115000"/>
                        </a:lnSpc>
                        <a:spcBef>
                          <a:spcPts val="1000"/>
                        </a:spcBef>
                        <a:spcAft>
                          <a:spcPts val="0"/>
                        </a:spcAft>
                      </a:pPr>
                      <a:r>
                        <a:rPr lang="en-GB" sz="2000" dirty="0">
                          <a:solidFill>
                            <a:schemeClr val="tx1">
                              <a:lumMod val="85000"/>
                              <a:lumOff val="15000"/>
                            </a:schemeClr>
                          </a:solidFill>
                          <a:effectLst/>
                          <a:latin typeface="Calibri" panose="020F0502020204030204" pitchFamily="34" charset="0"/>
                        </a:rPr>
                        <a:t>C4b </a:t>
                      </a:r>
                      <a:endParaRPr lang="en-GB" sz="2000" dirty="0">
                        <a:solidFill>
                          <a:schemeClr val="tx1">
                            <a:lumMod val="85000"/>
                            <a:lumOff val="15000"/>
                          </a:schemeClr>
                        </a:solidFill>
                        <a:effectLst/>
                        <a:latin typeface="Calibri" panose="020F0502020204030204" pitchFamily="34" charset="0"/>
                        <a:ea typeface="Cambria"/>
                        <a:cs typeface="Times New Roman"/>
                      </a:endParaRPr>
                    </a:p>
                  </a:txBody>
                  <a:tcPr marL="51435" marR="51435"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ED30C"/>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nSpc>
                          <a:spcPct val="115000"/>
                        </a:lnSpc>
                        <a:spcBef>
                          <a:spcPts val="1000"/>
                        </a:spcBef>
                        <a:spcAft>
                          <a:spcPts val="0"/>
                        </a:spcAft>
                      </a:pPr>
                      <a:r>
                        <a:rPr lang="en-GB" sz="2000" dirty="0">
                          <a:solidFill>
                            <a:schemeClr val="bg2">
                              <a:lumMod val="25000"/>
                            </a:schemeClr>
                          </a:solidFill>
                          <a:effectLst/>
                          <a:latin typeface="Calibri" panose="020F0502020204030204" pitchFamily="34" charset="0"/>
                        </a:rPr>
                        <a:t>Architectural Services &amp; Principal Designer Combine	</a:t>
                      </a:r>
                      <a:endParaRPr lang="en-GB" sz="2000" dirty="0">
                        <a:solidFill>
                          <a:schemeClr val="bg2">
                            <a:lumMod val="25000"/>
                          </a:schemeClr>
                        </a:solidFill>
                        <a:effectLst/>
                        <a:latin typeface="Calibri" panose="020F0502020204030204" pitchFamily="34" charset="0"/>
                        <a:ea typeface="Cambria"/>
                        <a:cs typeface="Times New Roman"/>
                      </a:endParaRPr>
                    </a:p>
                  </a:txBody>
                  <a:tcPr marL="51435" marR="51435"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9DF4E">
                        <a:tint val="20000"/>
                      </a:srgbClr>
                    </a:solidFill>
                  </a:tcPr>
                </a:tc>
                <a:extLst>
                  <a:ext uri="{0D108BD9-81ED-4DB2-BD59-A6C34878D82A}">
                    <a16:rowId xmlns:a16="http://schemas.microsoft.com/office/drawing/2014/main" val="10006"/>
                  </a:ext>
                </a:extLst>
              </a:tr>
              <a:tr h="336035">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algn="ctr">
                        <a:lnSpc>
                          <a:spcPct val="115000"/>
                        </a:lnSpc>
                        <a:spcBef>
                          <a:spcPts val="1000"/>
                        </a:spcBef>
                        <a:spcAft>
                          <a:spcPts val="0"/>
                        </a:spcAft>
                      </a:pPr>
                      <a:r>
                        <a:rPr lang="en-GB" sz="2000" dirty="0">
                          <a:solidFill>
                            <a:schemeClr val="tx1">
                              <a:lumMod val="85000"/>
                              <a:lumOff val="15000"/>
                            </a:schemeClr>
                          </a:solidFill>
                          <a:effectLst/>
                          <a:latin typeface="Calibri" panose="020F0502020204030204" pitchFamily="34" charset="0"/>
                        </a:rPr>
                        <a:t>C5 </a:t>
                      </a:r>
                      <a:endParaRPr lang="en-GB" sz="2000" dirty="0">
                        <a:solidFill>
                          <a:schemeClr val="tx1">
                            <a:lumMod val="85000"/>
                            <a:lumOff val="15000"/>
                          </a:schemeClr>
                        </a:solidFill>
                        <a:effectLst/>
                        <a:latin typeface="Calibri" panose="020F0502020204030204" pitchFamily="34" charset="0"/>
                        <a:ea typeface="Cambria"/>
                        <a:cs typeface="Times New Roman"/>
                      </a:endParaRPr>
                    </a:p>
                  </a:txBody>
                  <a:tcPr marL="51435" marR="51435"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ED30C"/>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nSpc>
                          <a:spcPct val="115000"/>
                        </a:lnSpc>
                        <a:spcBef>
                          <a:spcPts val="1000"/>
                        </a:spcBef>
                        <a:spcAft>
                          <a:spcPts val="0"/>
                        </a:spcAft>
                      </a:pPr>
                      <a:r>
                        <a:rPr lang="en-GB" sz="2000" dirty="0">
                          <a:solidFill>
                            <a:schemeClr val="bg2">
                              <a:lumMod val="25000"/>
                            </a:schemeClr>
                          </a:solidFill>
                          <a:effectLst/>
                          <a:latin typeface="Calibri" panose="020F0502020204030204" pitchFamily="34" charset="0"/>
                        </a:rPr>
                        <a:t>Clerk of Works</a:t>
                      </a:r>
                      <a:endParaRPr lang="en-GB" sz="2000" dirty="0">
                        <a:solidFill>
                          <a:schemeClr val="bg2">
                            <a:lumMod val="25000"/>
                          </a:schemeClr>
                        </a:solidFill>
                        <a:effectLst/>
                        <a:latin typeface="Calibri" panose="020F0502020204030204" pitchFamily="34" charset="0"/>
                        <a:ea typeface="Cambria"/>
                        <a:cs typeface="Times New Roman"/>
                      </a:endParaRPr>
                    </a:p>
                  </a:txBody>
                  <a:tcPr marL="51435" marR="51435"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9DF4E">
                        <a:tint val="40000"/>
                      </a:srgbClr>
                    </a:solidFill>
                  </a:tcPr>
                </a:tc>
                <a:extLst>
                  <a:ext uri="{0D108BD9-81ED-4DB2-BD59-A6C34878D82A}">
                    <a16:rowId xmlns:a16="http://schemas.microsoft.com/office/drawing/2014/main" val="10007"/>
                  </a:ext>
                </a:extLst>
              </a:tr>
              <a:tr h="336035">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algn="ctr">
                        <a:lnSpc>
                          <a:spcPct val="115000"/>
                        </a:lnSpc>
                        <a:spcBef>
                          <a:spcPts val="1000"/>
                        </a:spcBef>
                        <a:spcAft>
                          <a:spcPts val="0"/>
                        </a:spcAft>
                      </a:pPr>
                      <a:r>
                        <a:rPr lang="en-GB" sz="2000" dirty="0">
                          <a:solidFill>
                            <a:schemeClr val="tx1">
                              <a:lumMod val="85000"/>
                              <a:lumOff val="15000"/>
                            </a:schemeClr>
                          </a:solidFill>
                          <a:effectLst/>
                          <a:latin typeface="Calibri" panose="020F0502020204030204" pitchFamily="34" charset="0"/>
                        </a:rPr>
                        <a:t>C6 </a:t>
                      </a:r>
                      <a:endParaRPr lang="en-GB" sz="2000" dirty="0">
                        <a:solidFill>
                          <a:schemeClr val="tx1">
                            <a:lumMod val="85000"/>
                            <a:lumOff val="15000"/>
                          </a:schemeClr>
                        </a:solidFill>
                        <a:effectLst/>
                        <a:latin typeface="Calibri" panose="020F0502020204030204" pitchFamily="34" charset="0"/>
                        <a:ea typeface="Cambria"/>
                        <a:cs typeface="Times New Roman"/>
                      </a:endParaRPr>
                    </a:p>
                  </a:txBody>
                  <a:tcPr marL="51435" marR="51435"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ED30C"/>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nSpc>
                          <a:spcPct val="115000"/>
                        </a:lnSpc>
                        <a:spcBef>
                          <a:spcPts val="1000"/>
                        </a:spcBef>
                        <a:spcAft>
                          <a:spcPts val="0"/>
                        </a:spcAft>
                      </a:pPr>
                      <a:r>
                        <a:rPr lang="en-GB" sz="2000" dirty="0">
                          <a:solidFill>
                            <a:schemeClr val="bg2">
                              <a:lumMod val="25000"/>
                            </a:schemeClr>
                          </a:solidFill>
                          <a:effectLst/>
                          <a:latin typeface="Calibri" panose="020F0502020204030204" pitchFamily="34" charset="0"/>
                        </a:rPr>
                        <a:t>Purchasers Agent</a:t>
                      </a:r>
                      <a:endParaRPr lang="en-GB" sz="2000" dirty="0">
                        <a:solidFill>
                          <a:schemeClr val="bg2">
                            <a:lumMod val="25000"/>
                          </a:schemeClr>
                        </a:solidFill>
                        <a:effectLst/>
                        <a:latin typeface="Calibri" panose="020F0502020204030204" pitchFamily="34" charset="0"/>
                        <a:ea typeface="Cambria"/>
                        <a:cs typeface="Times New Roman"/>
                      </a:endParaRPr>
                    </a:p>
                  </a:txBody>
                  <a:tcPr marL="51435" marR="51435"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9DF4E">
                        <a:tint val="20000"/>
                      </a:srgbClr>
                    </a:solidFill>
                  </a:tcPr>
                </a:tc>
                <a:extLst>
                  <a:ext uri="{0D108BD9-81ED-4DB2-BD59-A6C34878D82A}">
                    <a16:rowId xmlns:a16="http://schemas.microsoft.com/office/drawing/2014/main" val="10008"/>
                  </a:ext>
                </a:extLst>
              </a:tr>
              <a:tr h="336035">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algn="ctr">
                        <a:lnSpc>
                          <a:spcPct val="115000"/>
                        </a:lnSpc>
                        <a:spcBef>
                          <a:spcPts val="1000"/>
                        </a:spcBef>
                        <a:spcAft>
                          <a:spcPts val="0"/>
                        </a:spcAft>
                      </a:pPr>
                      <a:r>
                        <a:rPr lang="en-GB" sz="2000" dirty="0">
                          <a:solidFill>
                            <a:schemeClr val="tx1">
                              <a:lumMod val="85000"/>
                              <a:lumOff val="15000"/>
                            </a:schemeClr>
                          </a:solidFill>
                          <a:effectLst/>
                          <a:latin typeface="Calibri" panose="020F0502020204030204" pitchFamily="34" charset="0"/>
                        </a:rPr>
                        <a:t>C7 </a:t>
                      </a:r>
                      <a:endParaRPr lang="en-GB" sz="2000" dirty="0">
                        <a:solidFill>
                          <a:schemeClr val="tx1">
                            <a:lumMod val="85000"/>
                            <a:lumOff val="15000"/>
                          </a:schemeClr>
                        </a:solidFill>
                        <a:effectLst/>
                        <a:latin typeface="Calibri" panose="020F0502020204030204" pitchFamily="34" charset="0"/>
                        <a:ea typeface="Cambria"/>
                        <a:cs typeface="Times New Roman"/>
                      </a:endParaRPr>
                    </a:p>
                  </a:txBody>
                  <a:tcPr marL="51435" marR="51435"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ED30C"/>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nSpc>
                          <a:spcPct val="115000"/>
                        </a:lnSpc>
                        <a:spcBef>
                          <a:spcPts val="1000"/>
                        </a:spcBef>
                        <a:spcAft>
                          <a:spcPts val="0"/>
                        </a:spcAft>
                      </a:pPr>
                      <a:r>
                        <a:rPr lang="en-GB" sz="2000" dirty="0">
                          <a:solidFill>
                            <a:schemeClr val="bg2">
                              <a:lumMod val="25000"/>
                            </a:schemeClr>
                          </a:solidFill>
                          <a:effectLst/>
                          <a:latin typeface="Calibri" panose="020F0502020204030204" pitchFamily="34" charset="0"/>
                        </a:rPr>
                        <a:t>Principal Designer &amp; Health Safety Advisor</a:t>
                      </a:r>
                      <a:endParaRPr lang="en-GB" sz="2000" dirty="0">
                        <a:solidFill>
                          <a:schemeClr val="bg2">
                            <a:lumMod val="25000"/>
                          </a:schemeClr>
                        </a:solidFill>
                        <a:effectLst/>
                        <a:latin typeface="Calibri" panose="020F0502020204030204" pitchFamily="34" charset="0"/>
                        <a:ea typeface="Cambria"/>
                        <a:cs typeface="Times New Roman"/>
                      </a:endParaRPr>
                    </a:p>
                  </a:txBody>
                  <a:tcPr marL="51435" marR="51435"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9DF4E">
                        <a:tint val="40000"/>
                      </a:srgbClr>
                    </a:solidFill>
                  </a:tcPr>
                </a:tc>
                <a:extLst>
                  <a:ext uri="{0D108BD9-81ED-4DB2-BD59-A6C34878D82A}">
                    <a16:rowId xmlns:a16="http://schemas.microsoft.com/office/drawing/2014/main" val="10009"/>
                  </a:ext>
                </a:extLst>
              </a:tr>
              <a:tr h="336035">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algn="ctr">
                        <a:lnSpc>
                          <a:spcPct val="115000"/>
                        </a:lnSpc>
                        <a:spcBef>
                          <a:spcPts val="1000"/>
                        </a:spcBef>
                        <a:spcAft>
                          <a:spcPts val="0"/>
                        </a:spcAft>
                      </a:pPr>
                      <a:r>
                        <a:rPr lang="en-GB" sz="2000" dirty="0">
                          <a:solidFill>
                            <a:schemeClr val="tx1">
                              <a:lumMod val="85000"/>
                              <a:lumOff val="15000"/>
                            </a:schemeClr>
                          </a:solidFill>
                          <a:effectLst/>
                          <a:latin typeface="Calibri" panose="020F0502020204030204" pitchFamily="34" charset="0"/>
                        </a:rPr>
                        <a:t>C8 </a:t>
                      </a:r>
                      <a:endParaRPr lang="en-GB" sz="2000" dirty="0">
                        <a:solidFill>
                          <a:schemeClr val="tx1">
                            <a:lumMod val="85000"/>
                            <a:lumOff val="15000"/>
                          </a:schemeClr>
                        </a:solidFill>
                        <a:effectLst/>
                        <a:latin typeface="Calibri" panose="020F0502020204030204" pitchFamily="34" charset="0"/>
                        <a:ea typeface="Cambria"/>
                        <a:cs typeface="Times New Roman"/>
                      </a:endParaRPr>
                    </a:p>
                  </a:txBody>
                  <a:tcPr marL="51435" marR="51435"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ED30C"/>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nSpc>
                          <a:spcPct val="115000"/>
                        </a:lnSpc>
                        <a:spcBef>
                          <a:spcPts val="1000"/>
                        </a:spcBef>
                        <a:spcAft>
                          <a:spcPts val="0"/>
                        </a:spcAft>
                      </a:pPr>
                      <a:r>
                        <a:rPr lang="en-GB" sz="2000" dirty="0">
                          <a:solidFill>
                            <a:schemeClr val="bg2">
                              <a:lumMod val="25000"/>
                            </a:schemeClr>
                          </a:solidFill>
                          <a:effectLst/>
                          <a:latin typeface="Calibri" panose="020F0502020204030204" pitchFamily="34" charset="0"/>
                        </a:rPr>
                        <a:t>Planning Consultancy</a:t>
                      </a:r>
                      <a:endParaRPr lang="en-GB" sz="2000" dirty="0">
                        <a:solidFill>
                          <a:schemeClr val="bg2">
                            <a:lumMod val="25000"/>
                          </a:schemeClr>
                        </a:solidFill>
                        <a:effectLst/>
                        <a:latin typeface="Calibri" panose="020F0502020204030204" pitchFamily="34" charset="0"/>
                        <a:ea typeface="Cambria"/>
                        <a:cs typeface="Times New Roman"/>
                      </a:endParaRPr>
                    </a:p>
                  </a:txBody>
                  <a:tcPr marL="51435" marR="51435"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9DF4E">
                        <a:tint val="20000"/>
                      </a:srgbClr>
                    </a:solidFill>
                  </a:tcPr>
                </a:tc>
                <a:extLst>
                  <a:ext uri="{0D108BD9-81ED-4DB2-BD59-A6C34878D82A}">
                    <a16:rowId xmlns:a16="http://schemas.microsoft.com/office/drawing/2014/main" val="10010"/>
                  </a:ext>
                </a:extLst>
              </a:tr>
              <a:tr h="336035">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algn="ctr">
                        <a:lnSpc>
                          <a:spcPct val="115000"/>
                        </a:lnSpc>
                        <a:spcBef>
                          <a:spcPts val="1000"/>
                        </a:spcBef>
                        <a:spcAft>
                          <a:spcPts val="0"/>
                        </a:spcAft>
                      </a:pPr>
                      <a:r>
                        <a:rPr lang="en-GB" sz="2000" dirty="0">
                          <a:solidFill>
                            <a:schemeClr val="tx1">
                              <a:lumMod val="85000"/>
                              <a:lumOff val="15000"/>
                            </a:schemeClr>
                          </a:solidFill>
                          <a:effectLst/>
                          <a:latin typeface="Calibri" panose="020F0502020204030204" pitchFamily="34" charset="0"/>
                        </a:rPr>
                        <a:t>C9 </a:t>
                      </a:r>
                      <a:endParaRPr lang="en-GB" sz="2000" dirty="0">
                        <a:solidFill>
                          <a:schemeClr val="tx1">
                            <a:lumMod val="85000"/>
                            <a:lumOff val="15000"/>
                          </a:schemeClr>
                        </a:solidFill>
                        <a:effectLst/>
                        <a:latin typeface="Calibri" panose="020F0502020204030204" pitchFamily="34" charset="0"/>
                        <a:ea typeface="Cambria"/>
                        <a:cs typeface="Times New Roman"/>
                      </a:endParaRPr>
                    </a:p>
                  </a:txBody>
                  <a:tcPr marL="51435" marR="51435"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ED30C"/>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nSpc>
                          <a:spcPct val="115000"/>
                        </a:lnSpc>
                        <a:spcBef>
                          <a:spcPts val="1000"/>
                        </a:spcBef>
                        <a:spcAft>
                          <a:spcPts val="0"/>
                        </a:spcAft>
                      </a:pPr>
                      <a:r>
                        <a:rPr lang="en-GB" sz="2000" dirty="0">
                          <a:solidFill>
                            <a:schemeClr val="bg2">
                              <a:lumMod val="25000"/>
                            </a:schemeClr>
                          </a:solidFill>
                          <a:effectLst/>
                          <a:latin typeface="Calibri" panose="020F0502020204030204" pitchFamily="34" charset="0"/>
                        </a:rPr>
                        <a:t>Site Investigation Services</a:t>
                      </a:r>
                      <a:endParaRPr lang="en-GB" sz="2000" dirty="0">
                        <a:solidFill>
                          <a:schemeClr val="bg2">
                            <a:lumMod val="25000"/>
                          </a:schemeClr>
                        </a:solidFill>
                        <a:effectLst/>
                        <a:latin typeface="Calibri" panose="020F0502020204030204" pitchFamily="34" charset="0"/>
                        <a:ea typeface="Cambria"/>
                        <a:cs typeface="Times New Roman"/>
                      </a:endParaRPr>
                    </a:p>
                  </a:txBody>
                  <a:tcPr marL="51435" marR="51435"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9DF4E">
                        <a:tint val="40000"/>
                      </a:srgbClr>
                    </a:solidFill>
                  </a:tcPr>
                </a:tc>
                <a:extLst>
                  <a:ext uri="{0D108BD9-81ED-4DB2-BD59-A6C34878D82A}">
                    <a16:rowId xmlns:a16="http://schemas.microsoft.com/office/drawing/2014/main" val="10011"/>
                  </a:ext>
                </a:extLst>
              </a:tr>
              <a:tr h="336035">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algn="ctr">
                        <a:lnSpc>
                          <a:spcPct val="115000"/>
                        </a:lnSpc>
                        <a:spcBef>
                          <a:spcPts val="1000"/>
                        </a:spcBef>
                        <a:spcAft>
                          <a:spcPts val="0"/>
                        </a:spcAft>
                      </a:pPr>
                      <a:r>
                        <a:rPr lang="en-GB" sz="2000" dirty="0">
                          <a:solidFill>
                            <a:schemeClr val="tx1">
                              <a:lumMod val="85000"/>
                              <a:lumOff val="15000"/>
                            </a:schemeClr>
                          </a:solidFill>
                          <a:effectLst/>
                          <a:latin typeface="Calibri" panose="020F0502020204030204" pitchFamily="34" charset="0"/>
                          <a:ea typeface="Cambria"/>
                          <a:cs typeface="Times New Roman"/>
                        </a:rPr>
                        <a:t>C10</a:t>
                      </a:r>
                    </a:p>
                  </a:txBody>
                  <a:tcPr marL="51435" marR="51435"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ED30C"/>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nSpc>
                          <a:spcPct val="115000"/>
                        </a:lnSpc>
                        <a:spcBef>
                          <a:spcPts val="1000"/>
                        </a:spcBef>
                        <a:spcAft>
                          <a:spcPts val="0"/>
                        </a:spcAft>
                      </a:pPr>
                      <a:r>
                        <a:rPr lang="en-GB" sz="2000" dirty="0">
                          <a:solidFill>
                            <a:schemeClr val="bg2">
                              <a:lumMod val="25000"/>
                            </a:schemeClr>
                          </a:solidFill>
                          <a:effectLst/>
                          <a:latin typeface="Calibri" panose="020F0502020204030204" pitchFamily="34" charset="0"/>
                          <a:ea typeface="Cambria"/>
                          <a:cs typeface="Times New Roman"/>
                        </a:rPr>
                        <a:t>M&amp;E Engineer</a:t>
                      </a:r>
                    </a:p>
                  </a:txBody>
                  <a:tcPr marL="51435" marR="51435"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9DF4E">
                        <a:tint val="20000"/>
                      </a:srgbClr>
                    </a:solidFill>
                  </a:tcPr>
                </a:tc>
                <a:extLst>
                  <a:ext uri="{0D108BD9-81ED-4DB2-BD59-A6C34878D82A}">
                    <a16:rowId xmlns:a16="http://schemas.microsoft.com/office/drawing/2014/main" val="3727943022"/>
                  </a:ext>
                </a:extLst>
              </a:tr>
              <a:tr h="336035">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algn="ctr">
                        <a:lnSpc>
                          <a:spcPct val="115000"/>
                        </a:lnSpc>
                        <a:spcBef>
                          <a:spcPts val="1000"/>
                        </a:spcBef>
                        <a:spcAft>
                          <a:spcPts val="0"/>
                        </a:spcAft>
                      </a:pPr>
                      <a:r>
                        <a:rPr lang="en-GB" sz="2000" dirty="0">
                          <a:solidFill>
                            <a:schemeClr val="tx1">
                              <a:lumMod val="85000"/>
                              <a:lumOff val="15000"/>
                            </a:schemeClr>
                          </a:solidFill>
                          <a:effectLst/>
                          <a:latin typeface="Calibri" panose="020F0502020204030204" pitchFamily="34" charset="0"/>
                          <a:ea typeface="Cambria"/>
                          <a:cs typeface="Times New Roman"/>
                        </a:rPr>
                        <a:t>C11</a:t>
                      </a:r>
                    </a:p>
                  </a:txBody>
                  <a:tcPr marL="51435" marR="51435"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ED30C"/>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nSpc>
                          <a:spcPct val="115000"/>
                        </a:lnSpc>
                        <a:spcBef>
                          <a:spcPts val="1000"/>
                        </a:spcBef>
                        <a:spcAft>
                          <a:spcPts val="0"/>
                        </a:spcAft>
                      </a:pPr>
                      <a:r>
                        <a:rPr lang="en-GB" sz="2000" dirty="0">
                          <a:solidFill>
                            <a:schemeClr val="bg2">
                              <a:lumMod val="25000"/>
                            </a:schemeClr>
                          </a:solidFill>
                          <a:effectLst/>
                          <a:latin typeface="Calibri" panose="020F0502020204030204" pitchFamily="34" charset="0"/>
                          <a:ea typeface="Cambria"/>
                          <a:cs typeface="Times New Roman"/>
                        </a:rPr>
                        <a:t>Retrofit Consultants</a:t>
                      </a:r>
                    </a:p>
                  </a:txBody>
                  <a:tcPr marL="51435" marR="51435"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9DF4E">
                        <a:tint val="40000"/>
                      </a:srgbClr>
                    </a:solidFill>
                  </a:tcPr>
                </a:tc>
                <a:extLst>
                  <a:ext uri="{0D108BD9-81ED-4DB2-BD59-A6C34878D82A}">
                    <a16:rowId xmlns:a16="http://schemas.microsoft.com/office/drawing/2014/main" val="2151933985"/>
                  </a:ext>
                </a:extLst>
              </a:tr>
            </a:tbl>
          </a:graphicData>
        </a:graphic>
      </p:graphicFrame>
      <p:pic>
        <p:nvPicPr>
          <p:cNvPr id="7" name="Picture 6" descr="A picture containing text, map, atlas, font&#10;&#10;Description automatically generated">
            <a:extLst>
              <a:ext uri="{FF2B5EF4-FFF2-40B4-BE49-F238E27FC236}">
                <a16:creationId xmlns:a16="http://schemas.microsoft.com/office/drawing/2014/main" id="{2A5A5E97-E6A5-CBF2-1574-2ABB9AD9C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4419" y="1350049"/>
            <a:ext cx="4026195" cy="5233731"/>
          </a:xfrm>
          <a:prstGeom prst="rect">
            <a:avLst/>
          </a:prstGeom>
        </p:spPr>
      </p:pic>
      <p:pic>
        <p:nvPicPr>
          <p:cNvPr id="8" name="Content Placeholder 6" descr="Icon&#10;&#10;Description automatically generated">
            <a:extLst>
              <a:ext uri="{FF2B5EF4-FFF2-40B4-BE49-F238E27FC236}">
                <a16:creationId xmlns:a16="http://schemas.microsoft.com/office/drawing/2014/main" id="{AE7C5933-5D3F-A1B7-43DE-9244EF9675CE}"/>
              </a:ext>
            </a:extLst>
          </p:cNvPr>
          <p:cNvPicPr>
            <a:picLocks noChangeAspect="1"/>
          </p:cNvPicPr>
          <p:nvPr/>
        </p:nvPicPr>
        <p:blipFill rotWithShape="1">
          <a:blip r:embed="rId4">
            <a:extLst>
              <a:ext uri="{28A0092B-C50C-407E-A947-70E740481C1C}">
                <a14:useLocalDpi xmlns:a14="http://schemas.microsoft.com/office/drawing/2010/main" val="0"/>
              </a:ext>
            </a:extLst>
          </a:blip>
          <a:srcRect l="2498" r="2" b="2"/>
          <a:stretch/>
        </p:blipFill>
        <p:spPr>
          <a:xfrm>
            <a:off x="9941442" y="-95506"/>
            <a:ext cx="2374604" cy="2429367"/>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3593893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ED30C"/>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7D0F124E-1536-6560-392D-E74BFA17DEE7}"/>
              </a:ext>
            </a:extLst>
          </p:cNvPr>
          <p:cNvSpPr/>
          <p:nvPr/>
        </p:nvSpPr>
        <p:spPr>
          <a:xfrm>
            <a:off x="8293395" y="2530550"/>
            <a:ext cx="4980912" cy="4985508"/>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a:extLst>
              <a:ext uri="{FF2B5EF4-FFF2-40B4-BE49-F238E27FC236}">
                <a16:creationId xmlns:a16="http://schemas.microsoft.com/office/drawing/2014/main" id="{72CD31EA-65DD-FD33-0A53-F12F80FF1030}"/>
              </a:ext>
            </a:extLst>
          </p:cNvPr>
          <p:cNvSpPr>
            <a:spLocks noGrp="1"/>
          </p:cNvSpPr>
          <p:nvPr>
            <p:ph type="title"/>
          </p:nvPr>
        </p:nvSpPr>
        <p:spPr/>
        <p:txBody>
          <a:bodyPr>
            <a:normAutofit/>
          </a:bodyPr>
          <a:lstStyle/>
          <a:p>
            <a:r>
              <a:rPr lang="en-GB" sz="6000" b="1" dirty="0">
                <a:latin typeface="+mn-lt"/>
              </a:rPr>
              <a:t>How it works? </a:t>
            </a:r>
          </a:p>
        </p:txBody>
      </p:sp>
      <p:sp>
        <p:nvSpPr>
          <p:cNvPr id="3" name="Content Placeholder 2">
            <a:extLst>
              <a:ext uri="{FF2B5EF4-FFF2-40B4-BE49-F238E27FC236}">
                <a16:creationId xmlns:a16="http://schemas.microsoft.com/office/drawing/2014/main" id="{89C5DDC0-C3BB-E7B9-C1B2-CDD93717CD20}"/>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759B8814-309F-D355-2F5A-7309F5979C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9566" y="3330852"/>
            <a:ext cx="2981048" cy="2981048"/>
          </a:xfrm>
          <a:prstGeom prst="rect">
            <a:avLst/>
          </a:prstGeom>
        </p:spPr>
      </p:pic>
    </p:spTree>
    <p:extLst>
      <p:ext uri="{BB962C8B-B14F-4D97-AF65-F5344CB8AC3E}">
        <p14:creationId xmlns:p14="http://schemas.microsoft.com/office/powerpoint/2010/main" val="946828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340" y="748490"/>
            <a:ext cx="8200064" cy="561975"/>
          </a:xfrm>
        </p:spPr>
        <p:txBody>
          <a:bodyPr>
            <a:noAutofit/>
          </a:bodyPr>
          <a:lstStyle/>
          <a:p>
            <a:r>
              <a:rPr lang="en-GB" sz="4800" b="1" dirty="0">
                <a:solidFill>
                  <a:schemeClr val="tx1">
                    <a:lumMod val="85000"/>
                    <a:lumOff val="15000"/>
                  </a:schemeClr>
                </a:solidFill>
                <a:latin typeface="Calibri" panose="020F0502020204030204"/>
                <a:ea typeface="+mn-ea"/>
                <a:cs typeface="+mn-cs"/>
              </a:rPr>
              <a:t>How will work be awarded? </a:t>
            </a:r>
          </a:p>
        </p:txBody>
      </p:sp>
      <p:sp>
        <p:nvSpPr>
          <p:cNvPr id="3" name="Content Placeholder 2"/>
          <p:cNvSpPr>
            <a:spLocks noGrp="1"/>
          </p:cNvSpPr>
          <p:nvPr>
            <p:ph idx="1"/>
          </p:nvPr>
        </p:nvSpPr>
        <p:spPr>
          <a:xfrm>
            <a:off x="575340" y="1836553"/>
            <a:ext cx="7920960" cy="2076450"/>
          </a:xfrm>
        </p:spPr>
        <p:txBody>
          <a:bodyPr>
            <a:normAutofit/>
          </a:bodyPr>
          <a:lstStyle/>
          <a:p>
            <a:r>
              <a:rPr lang="en-GB" sz="2700" dirty="0">
                <a:latin typeface="Calibri" panose="020F0502020204030204" pitchFamily="34" charset="0"/>
              </a:rPr>
              <a:t>Clients will “call off” contractors and consultants from the framework </a:t>
            </a:r>
          </a:p>
          <a:p>
            <a:r>
              <a:rPr lang="en-GB" sz="2700" dirty="0">
                <a:latin typeface="Calibri" panose="020F0502020204030204" pitchFamily="34" charset="0"/>
              </a:rPr>
              <a:t>They can either make selection by direct award or by mini competition</a:t>
            </a:r>
          </a:p>
          <a:p>
            <a:pPr marL="0" indent="0">
              <a:buNone/>
            </a:pPr>
            <a:endParaRPr lang="en-GB" sz="7200" b="1" dirty="0">
              <a:latin typeface="Calibri" panose="020F0502020204030204" pitchFamily="34" charset="0"/>
            </a:endParaRPr>
          </a:p>
          <a:p>
            <a:pPr marL="0" indent="0">
              <a:buNone/>
            </a:pPr>
            <a:endParaRPr lang="en-GB" sz="3750" dirty="0"/>
          </a:p>
          <a:p>
            <a:endParaRPr lang="en-GB" dirty="0"/>
          </a:p>
        </p:txBody>
      </p:sp>
      <p:sp>
        <p:nvSpPr>
          <p:cNvPr id="4" name="Rectangle 3">
            <a:extLst>
              <a:ext uri="{FF2B5EF4-FFF2-40B4-BE49-F238E27FC236}">
                <a16:creationId xmlns:a16="http://schemas.microsoft.com/office/drawing/2014/main" id="{A484C26E-2D5D-0C91-996B-F6C597469F3C}"/>
              </a:ext>
            </a:extLst>
          </p:cNvPr>
          <p:cNvSpPr/>
          <p:nvPr/>
        </p:nvSpPr>
        <p:spPr>
          <a:xfrm>
            <a:off x="1" y="5411972"/>
            <a:ext cx="12192000" cy="1446028"/>
          </a:xfrm>
          <a:prstGeom prst="rect">
            <a:avLst/>
          </a:prstGeom>
          <a:solidFill>
            <a:srgbClr val="BED3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25C9CFBA-234F-C8C6-7F1D-2D40BB547829}"/>
              </a:ext>
            </a:extLst>
          </p:cNvPr>
          <p:cNvSpPr/>
          <p:nvPr/>
        </p:nvSpPr>
        <p:spPr>
          <a:xfrm>
            <a:off x="1" y="4663482"/>
            <a:ext cx="12192000" cy="748490"/>
          </a:xfrm>
          <a:prstGeom prst="rect">
            <a:avLst/>
          </a:prstGeom>
          <a:solidFill>
            <a:srgbClr val="0A25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4507D074-052A-4FD2-FB48-183FA869A58E}"/>
              </a:ext>
            </a:extLst>
          </p:cNvPr>
          <p:cNvSpPr/>
          <p:nvPr/>
        </p:nvSpPr>
        <p:spPr>
          <a:xfrm>
            <a:off x="10909005" y="5635256"/>
            <a:ext cx="2078222" cy="188080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7" name="Picture 6">
            <a:extLst>
              <a:ext uri="{FF2B5EF4-FFF2-40B4-BE49-F238E27FC236}">
                <a16:creationId xmlns:a16="http://schemas.microsoft.com/office/drawing/2014/main" id="{EF694D69-A47B-500C-3123-F9CA05AF7CF5}"/>
              </a:ext>
            </a:extLst>
          </p:cNvPr>
          <p:cNvPicPr>
            <a:picLocks noChangeAspect="1"/>
          </p:cNvPicPr>
          <p:nvPr/>
        </p:nvPicPr>
        <p:blipFill>
          <a:blip r:embed="rId3"/>
          <a:stretch>
            <a:fillRect/>
          </a:stretch>
        </p:blipFill>
        <p:spPr>
          <a:xfrm>
            <a:off x="11238344" y="5904343"/>
            <a:ext cx="953657" cy="953657"/>
          </a:xfrm>
          <a:prstGeom prst="rect">
            <a:avLst/>
          </a:prstGeom>
        </p:spPr>
      </p:pic>
    </p:spTree>
    <p:extLst>
      <p:ext uri="{BB962C8B-B14F-4D97-AF65-F5344CB8AC3E}">
        <p14:creationId xmlns:p14="http://schemas.microsoft.com/office/powerpoint/2010/main" val="3121216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661" y="568729"/>
            <a:ext cx="10535683" cy="561975"/>
          </a:xfrm>
        </p:spPr>
        <p:txBody>
          <a:bodyPr>
            <a:noAutofit/>
          </a:bodyPr>
          <a:lstStyle/>
          <a:p>
            <a:r>
              <a:rPr lang="en-GB" sz="4800" b="1" dirty="0">
                <a:solidFill>
                  <a:schemeClr val="tx1">
                    <a:lumMod val="85000"/>
                    <a:lumOff val="15000"/>
                  </a:schemeClr>
                </a:solidFill>
                <a:latin typeface="Calibri" panose="020F0502020204030204"/>
                <a:ea typeface="+mn-ea"/>
                <a:cs typeface="+mn-cs"/>
              </a:rPr>
              <a:t>Call off Process – Direct Award</a:t>
            </a:r>
          </a:p>
        </p:txBody>
      </p:sp>
      <p:sp>
        <p:nvSpPr>
          <p:cNvPr id="3" name="Content Placeholder 2"/>
          <p:cNvSpPr>
            <a:spLocks noGrp="1"/>
          </p:cNvSpPr>
          <p:nvPr>
            <p:ph idx="1"/>
          </p:nvPr>
        </p:nvSpPr>
        <p:spPr>
          <a:xfrm>
            <a:off x="754186" y="1586688"/>
            <a:ext cx="10960986" cy="2965152"/>
          </a:xfrm>
        </p:spPr>
        <p:txBody>
          <a:bodyPr>
            <a:normAutofit fontScale="25000" lnSpcReduction="20000"/>
          </a:bodyPr>
          <a:lstStyle/>
          <a:p>
            <a:pPr marL="285750" marR="0" indent="-285750" algn="l" defTabSz="457200" rtl="0" eaLnBrk="1" fontAlgn="auto" latinLnBrk="0" hangingPunct="1">
              <a:lnSpc>
                <a:spcPct val="120000"/>
              </a:lnSpc>
              <a:spcBef>
                <a:spcPts val="0"/>
              </a:spcBef>
              <a:spcAft>
                <a:spcPts val="600"/>
              </a:spcAft>
              <a:buClrTx/>
              <a:buSzTx/>
              <a:buFont typeface="Arial" panose="020B0604020202020204" pitchFamily="34" charset="0"/>
              <a:buChar char="•"/>
              <a:tabLst/>
              <a:defRPr/>
            </a:pPr>
            <a:r>
              <a:rPr lang="en-US" sz="8800" b="0" dirty="0">
                <a:solidFill>
                  <a:schemeClr val="tx1"/>
                </a:solidFill>
              </a:rPr>
              <a:t>Direct award is based on the client’s unique requirements, so clients choose which consultant and/or contractor would be most suitable to deliver each project. Selection of consultants and contractors will be </a:t>
            </a:r>
            <a:r>
              <a:rPr lang="en-GB" sz="8800" b="0" dirty="0">
                <a:solidFill>
                  <a:schemeClr val="tx1"/>
                </a:solidFill>
              </a:rPr>
              <a:t>monitored by the ICN team and a we will aim to achieve a balanced allocation of work</a:t>
            </a:r>
          </a:p>
          <a:p>
            <a:pPr marL="285750" marR="0" indent="-285750" algn="l" defTabSz="457200" rtl="0" eaLnBrk="1" fontAlgn="auto" latinLnBrk="0" hangingPunct="1">
              <a:lnSpc>
                <a:spcPct val="120000"/>
              </a:lnSpc>
              <a:spcBef>
                <a:spcPts val="0"/>
              </a:spcBef>
              <a:spcAft>
                <a:spcPts val="600"/>
              </a:spcAft>
              <a:buClrTx/>
              <a:buSzTx/>
              <a:buFont typeface="Arial" panose="020B0604020202020204" pitchFamily="34" charset="0"/>
              <a:buChar char="•"/>
              <a:tabLst/>
              <a:defRPr/>
            </a:pPr>
            <a:r>
              <a:rPr lang="en-GB" sz="8800" b="0" dirty="0">
                <a:solidFill>
                  <a:schemeClr val="tx1"/>
                </a:solidFill>
              </a:rPr>
              <a:t>All call offs are to be made through the portal</a:t>
            </a:r>
          </a:p>
          <a:p>
            <a:pPr marL="285750" marR="0" indent="-285750" algn="l" defTabSz="457200" rtl="0" eaLnBrk="1" fontAlgn="auto" latinLnBrk="0" hangingPunct="1">
              <a:lnSpc>
                <a:spcPct val="120000"/>
              </a:lnSpc>
              <a:spcBef>
                <a:spcPts val="0"/>
              </a:spcBef>
              <a:spcAft>
                <a:spcPts val="600"/>
              </a:spcAft>
              <a:buClrTx/>
              <a:buSzTx/>
              <a:buFont typeface="Arial" panose="020B0604020202020204" pitchFamily="34" charset="0"/>
              <a:buChar char="•"/>
              <a:tabLst/>
              <a:defRPr/>
            </a:pPr>
            <a:r>
              <a:rPr lang="en-GB" sz="8800" b="0" dirty="0">
                <a:solidFill>
                  <a:schemeClr val="tx1"/>
                </a:solidFill>
              </a:rPr>
              <a:t>All contractors and consultants will receive an email notification from the ICN portal when they have been called off.  The call off notification will advise of the </a:t>
            </a:r>
            <a:r>
              <a:rPr lang="en-GB" sz="8800" dirty="0"/>
              <a:t>tendered fee, the social value pledge and confirm ICN insurance requirements are met</a:t>
            </a:r>
          </a:p>
          <a:p>
            <a:pPr marL="285750" marR="0" indent="-285750" algn="l" defTabSz="457200" rtl="0" eaLnBrk="1" fontAlgn="auto" latinLnBrk="0" hangingPunct="1">
              <a:lnSpc>
                <a:spcPct val="120000"/>
              </a:lnSpc>
              <a:spcBef>
                <a:spcPts val="0"/>
              </a:spcBef>
              <a:spcAft>
                <a:spcPts val="600"/>
              </a:spcAft>
              <a:buClrTx/>
              <a:buSzTx/>
              <a:buFont typeface="Arial" panose="020B0604020202020204" pitchFamily="34" charset="0"/>
              <a:buChar char="•"/>
              <a:tabLst/>
              <a:defRPr/>
            </a:pPr>
            <a:r>
              <a:rPr lang="en-GB" sz="8800" b="0" dirty="0">
                <a:solidFill>
                  <a:schemeClr val="tx1"/>
                </a:solidFill>
              </a:rPr>
              <a:t>The client will then make direct contact with the contractor and/or consultant</a:t>
            </a:r>
          </a:p>
          <a:p>
            <a:pPr marL="0" indent="0">
              <a:buNone/>
            </a:pPr>
            <a:endParaRPr lang="en-GB" sz="7200" b="1" dirty="0">
              <a:latin typeface="Calibri" panose="020F0502020204030204" pitchFamily="34" charset="0"/>
            </a:endParaRPr>
          </a:p>
          <a:p>
            <a:pPr marL="0" indent="0">
              <a:buNone/>
            </a:pPr>
            <a:endParaRPr lang="en-GB" sz="3750" dirty="0"/>
          </a:p>
          <a:p>
            <a:endParaRPr lang="en-GB" dirty="0"/>
          </a:p>
        </p:txBody>
      </p:sp>
      <p:sp>
        <p:nvSpPr>
          <p:cNvPr id="4" name="Rectangle 3">
            <a:extLst>
              <a:ext uri="{FF2B5EF4-FFF2-40B4-BE49-F238E27FC236}">
                <a16:creationId xmlns:a16="http://schemas.microsoft.com/office/drawing/2014/main" id="{A484C26E-2D5D-0C91-996B-F6C597469F3C}"/>
              </a:ext>
            </a:extLst>
          </p:cNvPr>
          <p:cNvSpPr/>
          <p:nvPr/>
        </p:nvSpPr>
        <p:spPr>
          <a:xfrm>
            <a:off x="1" y="5904342"/>
            <a:ext cx="12192000" cy="953657"/>
          </a:xfrm>
          <a:prstGeom prst="rect">
            <a:avLst/>
          </a:prstGeom>
          <a:solidFill>
            <a:srgbClr val="BED3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25C9CFBA-234F-C8C6-7F1D-2D40BB547829}"/>
              </a:ext>
            </a:extLst>
          </p:cNvPr>
          <p:cNvSpPr/>
          <p:nvPr/>
        </p:nvSpPr>
        <p:spPr>
          <a:xfrm>
            <a:off x="-1" y="5373238"/>
            <a:ext cx="12192000" cy="748490"/>
          </a:xfrm>
          <a:prstGeom prst="rect">
            <a:avLst/>
          </a:prstGeom>
          <a:solidFill>
            <a:srgbClr val="0A25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4507D074-052A-4FD2-FB48-183FA869A58E}"/>
              </a:ext>
            </a:extLst>
          </p:cNvPr>
          <p:cNvSpPr/>
          <p:nvPr/>
        </p:nvSpPr>
        <p:spPr>
          <a:xfrm>
            <a:off x="10909005" y="5635256"/>
            <a:ext cx="2078222" cy="188080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7" name="Picture 6">
            <a:extLst>
              <a:ext uri="{FF2B5EF4-FFF2-40B4-BE49-F238E27FC236}">
                <a16:creationId xmlns:a16="http://schemas.microsoft.com/office/drawing/2014/main" id="{EF694D69-A47B-500C-3123-F9CA05AF7CF5}"/>
              </a:ext>
            </a:extLst>
          </p:cNvPr>
          <p:cNvPicPr>
            <a:picLocks noChangeAspect="1"/>
          </p:cNvPicPr>
          <p:nvPr/>
        </p:nvPicPr>
        <p:blipFill>
          <a:blip r:embed="rId3"/>
          <a:stretch>
            <a:fillRect/>
          </a:stretch>
        </p:blipFill>
        <p:spPr>
          <a:xfrm>
            <a:off x="11238344" y="5904343"/>
            <a:ext cx="953657" cy="953657"/>
          </a:xfrm>
          <a:prstGeom prst="rect">
            <a:avLst/>
          </a:prstGeom>
        </p:spPr>
      </p:pic>
    </p:spTree>
    <p:extLst>
      <p:ext uri="{BB962C8B-B14F-4D97-AF65-F5344CB8AC3E}">
        <p14:creationId xmlns:p14="http://schemas.microsoft.com/office/powerpoint/2010/main" val="2755625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84C26E-2D5D-0C91-996B-F6C597469F3C}"/>
              </a:ext>
            </a:extLst>
          </p:cNvPr>
          <p:cNvSpPr/>
          <p:nvPr/>
        </p:nvSpPr>
        <p:spPr>
          <a:xfrm>
            <a:off x="1" y="6109510"/>
            <a:ext cx="12192000" cy="748490"/>
          </a:xfrm>
          <a:prstGeom prst="rect">
            <a:avLst/>
          </a:prstGeom>
          <a:solidFill>
            <a:srgbClr val="BED3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25C9CFBA-234F-C8C6-7F1D-2D40BB547829}"/>
              </a:ext>
            </a:extLst>
          </p:cNvPr>
          <p:cNvSpPr/>
          <p:nvPr/>
        </p:nvSpPr>
        <p:spPr>
          <a:xfrm>
            <a:off x="1" y="5530098"/>
            <a:ext cx="12192000" cy="748490"/>
          </a:xfrm>
          <a:prstGeom prst="rect">
            <a:avLst/>
          </a:prstGeom>
          <a:solidFill>
            <a:srgbClr val="0A25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4507D074-052A-4FD2-FB48-183FA869A58E}"/>
              </a:ext>
            </a:extLst>
          </p:cNvPr>
          <p:cNvSpPr/>
          <p:nvPr/>
        </p:nvSpPr>
        <p:spPr>
          <a:xfrm>
            <a:off x="10909005" y="5635256"/>
            <a:ext cx="2078222" cy="188080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7" name="Picture 6">
            <a:extLst>
              <a:ext uri="{FF2B5EF4-FFF2-40B4-BE49-F238E27FC236}">
                <a16:creationId xmlns:a16="http://schemas.microsoft.com/office/drawing/2014/main" id="{EF694D69-A47B-500C-3123-F9CA05AF7CF5}"/>
              </a:ext>
            </a:extLst>
          </p:cNvPr>
          <p:cNvPicPr>
            <a:picLocks noChangeAspect="1"/>
          </p:cNvPicPr>
          <p:nvPr/>
        </p:nvPicPr>
        <p:blipFill>
          <a:blip r:embed="rId3"/>
          <a:stretch>
            <a:fillRect/>
          </a:stretch>
        </p:blipFill>
        <p:spPr>
          <a:xfrm>
            <a:off x="11238344" y="5904343"/>
            <a:ext cx="953657" cy="953657"/>
          </a:xfrm>
          <a:prstGeom prst="rect">
            <a:avLst/>
          </a:prstGeom>
        </p:spPr>
      </p:pic>
      <p:sp>
        <p:nvSpPr>
          <p:cNvPr id="11" name="Title 10">
            <a:extLst>
              <a:ext uri="{FF2B5EF4-FFF2-40B4-BE49-F238E27FC236}">
                <a16:creationId xmlns:a16="http://schemas.microsoft.com/office/drawing/2014/main" id="{E2BC2B28-A2D0-A57B-F20F-4DCCA98A33C2}"/>
              </a:ext>
            </a:extLst>
          </p:cNvPr>
          <p:cNvSpPr>
            <a:spLocks noGrp="1"/>
          </p:cNvSpPr>
          <p:nvPr>
            <p:ph type="title"/>
          </p:nvPr>
        </p:nvSpPr>
        <p:spPr>
          <a:xfrm>
            <a:off x="648315" y="347870"/>
            <a:ext cx="11469257" cy="1119810"/>
          </a:xfrm>
        </p:spPr>
        <p:txBody>
          <a:bodyPr>
            <a:noAutofit/>
          </a:bodyPr>
          <a:lstStyle/>
          <a:p>
            <a:r>
              <a:rPr lang="en-GB" sz="4800" b="1" dirty="0">
                <a:solidFill>
                  <a:schemeClr val="tx1">
                    <a:lumMod val="85000"/>
                    <a:lumOff val="15000"/>
                  </a:schemeClr>
                </a:solidFill>
                <a:latin typeface="Calibri" panose="020F0502020204030204"/>
                <a:ea typeface="+mn-ea"/>
                <a:cs typeface="+mn-cs"/>
              </a:rPr>
              <a:t>Call off Process – Mini Competition</a:t>
            </a:r>
            <a:endParaRPr lang="en-GB" sz="4800" dirty="0"/>
          </a:p>
        </p:txBody>
      </p:sp>
      <p:sp>
        <p:nvSpPr>
          <p:cNvPr id="14" name="Content Placeholder 13">
            <a:extLst>
              <a:ext uri="{FF2B5EF4-FFF2-40B4-BE49-F238E27FC236}">
                <a16:creationId xmlns:a16="http://schemas.microsoft.com/office/drawing/2014/main" id="{1EE082FD-D99D-F526-84F8-A04D6786ADFE}"/>
              </a:ext>
            </a:extLst>
          </p:cNvPr>
          <p:cNvSpPr>
            <a:spLocks noGrp="1"/>
          </p:cNvSpPr>
          <p:nvPr>
            <p:ph idx="1"/>
          </p:nvPr>
        </p:nvSpPr>
        <p:spPr>
          <a:xfrm>
            <a:off x="722743" y="1467680"/>
            <a:ext cx="10631057" cy="2710915"/>
          </a:xfrm>
        </p:spPr>
        <p:txBody>
          <a:bodyPr>
            <a:noAutofit/>
          </a:bodyPr>
          <a:lstStyle/>
          <a:p>
            <a:pPr marL="285750" marR="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400" b="0" dirty="0">
                <a:solidFill>
                  <a:schemeClr val="tx1"/>
                </a:solidFill>
                <a:latin typeface="Calibri" panose="020F0502020204030204" pitchFamily="34" charset="0"/>
              </a:rPr>
              <a:t>Contractor and consultant selection may be made by Mini Competition following the procedures set out in the Framework Agreement. </a:t>
            </a:r>
          </a:p>
          <a:p>
            <a:pPr marL="285750" marR="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400" b="0" dirty="0">
                <a:solidFill>
                  <a:schemeClr val="tx1"/>
                </a:solidFill>
                <a:latin typeface="Calibri" panose="020F0502020204030204" pitchFamily="34" charset="0"/>
              </a:rPr>
              <a:t>All Contractors and Consultants on the specific Lot will be invited to tender.</a:t>
            </a:r>
          </a:p>
          <a:p>
            <a:pPr marL="285750" marR="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400" b="0" dirty="0">
                <a:solidFill>
                  <a:schemeClr val="tx1"/>
                </a:solidFill>
                <a:latin typeface="Calibri" panose="020F0502020204030204" pitchFamily="34" charset="0"/>
              </a:rPr>
              <a:t>The client will determine the evaluation criteria.</a:t>
            </a:r>
          </a:p>
          <a:p>
            <a:pPr marL="285750" marR="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400" b="0" dirty="0">
                <a:solidFill>
                  <a:schemeClr val="tx1"/>
                </a:solidFill>
                <a:latin typeface="Calibri" panose="020F0502020204030204" pitchFamily="34" charset="0"/>
              </a:rPr>
              <a:t>The invitation to tender will be issued through the ICN portal and will include clear details on who to return the tender to. The tender will then be led by the client</a:t>
            </a:r>
            <a:r>
              <a:rPr lang="en-GB" sz="2400" dirty="0">
                <a:latin typeface="Calibri" panose="020F0502020204030204" pitchFamily="34" charset="0"/>
              </a:rPr>
              <a:t> and/or EA.</a:t>
            </a:r>
          </a:p>
          <a:p>
            <a:pPr marL="285750" marR="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400" dirty="0"/>
              <a:t>When a successful Consultant and/or Contractor has been selected, the information needs to be uploaded to the portal.</a:t>
            </a:r>
          </a:p>
        </p:txBody>
      </p:sp>
    </p:spTree>
    <p:extLst>
      <p:ext uri="{BB962C8B-B14F-4D97-AF65-F5344CB8AC3E}">
        <p14:creationId xmlns:p14="http://schemas.microsoft.com/office/powerpoint/2010/main" val="3304665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84C26E-2D5D-0C91-996B-F6C597469F3C}"/>
              </a:ext>
            </a:extLst>
          </p:cNvPr>
          <p:cNvSpPr/>
          <p:nvPr/>
        </p:nvSpPr>
        <p:spPr>
          <a:xfrm>
            <a:off x="1" y="5904342"/>
            <a:ext cx="12192000" cy="953657"/>
          </a:xfrm>
          <a:prstGeom prst="rect">
            <a:avLst/>
          </a:prstGeom>
          <a:solidFill>
            <a:srgbClr val="BED3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25C9CFBA-234F-C8C6-7F1D-2D40BB547829}"/>
              </a:ext>
            </a:extLst>
          </p:cNvPr>
          <p:cNvSpPr/>
          <p:nvPr/>
        </p:nvSpPr>
        <p:spPr>
          <a:xfrm>
            <a:off x="0" y="5155851"/>
            <a:ext cx="12192000" cy="748490"/>
          </a:xfrm>
          <a:prstGeom prst="rect">
            <a:avLst/>
          </a:prstGeom>
          <a:solidFill>
            <a:srgbClr val="0A25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4507D074-052A-4FD2-FB48-183FA869A58E}"/>
              </a:ext>
            </a:extLst>
          </p:cNvPr>
          <p:cNvSpPr/>
          <p:nvPr/>
        </p:nvSpPr>
        <p:spPr>
          <a:xfrm>
            <a:off x="10909005" y="5635256"/>
            <a:ext cx="2078222" cy="188080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7" name="Picture 6">
            <a:extLst>
              <a:ext uri="{FF2B5EF4-FFF2-40B4-BE49-F238E27FC236}">
                <a16:creationId xmlns:a16="http://schemas.microsoft.com/office/drawing/2014/main" id="{EF694D69-A47B-500C-3123-F9CA05AF7CF5}"/>
              </a:ext>
            </a:extLst>
          </p:cNvPr>
          <p:cNvPicPr>
            <a:picLocks noChangeAspect="1"/>
          </p:cNvPicPr>
          <p:nvPr/>
        </p:nvPicPr>
        <p:blipFill>
          <a:blip r:embed="rId3"/>
          <a:stretch>
            <a:fillRect/>
          </a:stretch>
        </p:blipFill>
        <p:spPr>
          <a:xfrm>
            <a:off x="11238344" y="5904343"/>
            <a:ext cx="953657" cy="953657"/>
          </a:xfrm>
          <a:prstGeom prst="rect">
            <a:avLst/>
          </a:prstGeom>
        </p:spPr>
      </p:pic>
      <p:sp>
        <p:nvSpPr>
          <p:cNvPr id="11" name="Title 10">
            <a:extLst>
              <a:ext uri="{FF2B5EF4-FFF2-40B4-BE49-F238E27FC236}">
                <a16:creationId xmlns:a16="http://schemas.microsoft.com/office/drawing/2014/main" id="{CB64EDEB-C161-313E-C4D2-67BCFC544E26}"/>
              </a:ext>
            </a:extLst>
          </p:cNvPr>
          <p:cNvSpPr>
            <a:spLocks noGrp="1"/>
          </p:cNvSpPr>
          <p:nvPr>
            <p:ph type="title"/>
          </p:nvPr>
        </p:nvSpPr>
        <p:spPr/>
        <p:txBody>
          <a:bodyPr>
            <a:normAutofit/>
          </a:bodyPr>
          <a:lstStyle/>
          <a:p>
            <a:r>
              <a:rPr lang="en-GB" sz="4800" b="1" dirty="0">
                <a:solidFill>
                  <a:schemeClr val="tx1">
                    <a:lumMod val="85000"/>
                    <a:lumOff val="15000"/>
                  </a:schemeClr>
                </a:solidFill>
                <a:latin typeface="Calibri" panose="020F0502020204030204"/>
                <a:ea typeface="+mn-ea"/>
                <a:cs typeface="+mn-cs"/>
              </a:rPr>
              <a:t>What happens after call off – The Client</a:t>
            </a:r>
            <a:endParaRPr lang="en-GB" sz="4800" dirty="0"/>
          </a:p>
        </p:txBody>
      </p:sp>
      <p:sp>
        <p:nvSpPr>
          <p:cNvPr id="12" name="Content Placeholder 2">
            <a:extLst>
              <a:ext uri="{FF2B5EF4-FFF2-40B4-BE49-F238E27FC236}">
                <a16:creationId xmlns:a16="http://schemas.microsoft.com/office/drawing/2014/main" id="{29576F42-9F50-7502-DABF-14A2DE153D14}"/>
              </a:ext>
            </a:extLst>
          </p:cNvPr>
          <p:cNvSpPr>
            <a:spLocks noGrp="1"/>
          </p:cNvSpPr>
          <p:nvPr>
            <p:ph idx="1"/>
          </p:nvPr>
        </p:nvSpPr>
        <p:spPr>
          <a:xfrm>
            <a:off x="838200" y="1584960"/>
            <a:ext cx="10515600" cy="3312159"/>
          </a:xfrm>
        </p:spPr>
        <p:txBody>
          <a:bodyPr>
            <a:normAutofit fontScale="92500" lnSpcReduction="10000"/>
          </a:bodyPr>
          <a:lstStyle/>
          <a:p>
            <a:r>
              <a:rPr lang="en-GB" sz="2400" dirty="0">
                <a:latin typeface="Calibri" panose="020F0502020204030204" pitchFamily="34" charset="0"/>
              </a:rPr>
              <a:t>The Client will make contact with the supplier to take the scheme forward</a:t>
            </a:r>
          </a:p>
          <a:p>
            <a:r>
              <a:rPr lang="en-GB" sz="2400" dirty="0">
                <a:latin typeface="Calibri" panose="020F0502020204030204" pitchFamily="34" charset="0"/>
              </a:rPr>
              <a:t>Complete and enter into allocation letters/JCT contracts</a:t>
            </a:r>
          </a:p>
          <a:p>
            <a:r>
              <a:rPr lang="en-GB" sz="2400" kern="100" dirty="0">
                <a:latin typeface="Aptos" panose="020B0004020202020204" pitchFamily="34" charset="0"/>
                <a:ea typeface="Aptos" panose="020B0004020202020204" pitchFamily="34" charset="0"/>
                <a:cs typeface="Times New Roman" panose="02020603050405020304" pitchFamily="18" charset="0"/>
              </a:rPr>
              <a:t>Complete KPI forms at start on site and practical completion</a:t>
            </a:r>
          </a:p>
          <a:p>
            <a:r>
              <a:rPr lang="en-GB" sz="2400" kern="100" dirty="0">
                <a:latin typeface="Aptos" panose="020B0004020202020204" pitchFamily="34" charset="0"/>
                <a:ea typeface="Aptos" panose="020B0004020202020204" pitchFamily="34" charset="0"/>
                <a:cs typeface="Times New Roman" panose="02020603050405020304" pitchFamily="18" charset="0"/>
              </a:rPr>
              <a:t>Track social value delivered and complete the social value outcomes form</a:t>
            </a:r>
          </a:p>
          <a:p>
            <a:r>
              <a:rPr lang="en-GB" sz="2400" kern="100" dirty="0">
                <a:latin typeface="Aptos" panose="020B0004020202020204" pitchFamily="34" charset="0"/>
                <a:ea typeface="Aptos" panose="020B0004020202020204" pitchFamily="34" charset="0"/>
                <a:cs typeface="Times New Roman" panose="02020603050405020304" pitchFamily="18" charset="0"/>
              </a:rPr>
              <a:t>Submit case studies for uploading onto the website</a:t>
            </a:r>
          </a:p>
          <a:p>
            <a:r>
              <a:rPr lang="en-GB" sz="2400" kern="100" dirty="0">
                <a:latin typeface="Aptos" panose="020B0004020202020204" pitchFamily="34" charset="0"/>
                <a:ea typeface="Aptos" panose="020B0004020202020204" pitchFamily="34" charset="0"/>
                <a:cs typeface="Times New Roman" panose="02020603050405020304" pitchFamily="18" charset="0"/>
              </a:rPr>
              <a:t>Ensure scheme information on the portal is kept up to date, including aborted schemes</a:t>
            </a:r>
          </a:p>
          <a:p>
            <a:r>
              <a:rPr lang="en-GB" sz="2400" kern="100" dirty="0">
                <a:latin typeface="Aptos" panose="020B0004020202020204" pitchFamily="34" charset="0"/>
                <a:ea typeface="Aptos" panose="020B0004020202020204" pitchFamily="34" charset="0"/>
                <a:cs typeface="Times New Roman" panose="02020603050405020304" pitchFamily="18" charset="0"/>
              </a:rPr>
              <a:t>Ensure all call offs and mini comps are issued through the portal. It is not compliant with Procurement Regulations if it isn’t</a:t>
            </a:r>
          </a:p>
          <a:p>
            <a:endParaRPr lang="en-GB" sz="2400" kern="100" dirty="0">
              <a:latin typeface="Aptos" panose="020B0004020202020204" pitchFamily="34" charset="0"/>
              <a:ea typeface="Aptos" panose="020B0004020202020204" pitchFamily="34" charset="0"/>
              <a:cs typeface="Times New Roman" panose="02020603050405020304" pitchFamily="18" charset="0"/>
            </a:endParaRPr>
          </a:p>
          <a:p>
            <a:endParaRPr lang="en-GB" sz="2400" dirty="0">
              <a:latin typeface="Calibri" panose="020F0502020204030204" pitchFamily="34" charset="0"/>
            </a:endParaRPr>
          </a:p>
          <a:p>
            <a:pPr marL="0" indent="0">
              <a:buNone/>
            </a:pPr>
            <a:endParaRPr lang="en-GB" dirty="0"/>
          </a:p>
          <a:p>
            <a:endParaRPr lang="en-GB" dirty="0"/>
          </a:p>
        </p:txBody>
      </p:sp>
    </p:spTree>
    <p:extLst>
      <p:ext uri="{BB962C8B-B14F-4D97-AF65-F5344CB8AC3E}">
        <p14:creationId xmlns:p14="http://schemas.microsoft.com/office/powerpoint/2010/main" val="126727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84C26E-2D5D-0C91-996B-F6C597469F3C}"/>
              </a:ext>
            </a:extLst>
          </p:cNvPr>
          <p:cNvSpPr/>
          <p:nvPr/>
        </p:nvSpPr>
        <p:spPr>
          <a:xfrm>
            <a:off x="1" y="5904343"/>
            <a:ext cx="12192000" cy="953656"/>
          </a:xfrm>
          <a:prstGeom prst="rect">
            <a:avLst/>
          </a:prstGeom>
          <a:solidFill>
            <a:srgbClr val="BED3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25C9CFBA-234F-C8C6-7F1D-2D40BB547829}"/>
              </a:ext>
            </a:extLst>
          </p:cNvPr>
          <p:cNvSpPr/>
          <p:nvPr/>
        </p:nvSpPr>
        <p:spPr>
          <a:xfrm>
            <a:off x="1" y="5352086"/>
            <a:ext cx="12192000" cy="748490"/>
          </a:xfrm>
          <a:prstGeom prst="rect">
            <a:avLst/>
          </a:prstGeom>
          <a:solidFill>
            <a:srgbClr val="0A25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4507D074-052A-4FD2-FB48-183FA869A58E}"/>
              </a:ext>
            </a:extLst>
          </p:cNvPr>
          <p:cNvSpPr/>
          <p:nvPr/>
        </p:nvSpPr>
        <p:spPr>
          <a:xfrm>
            <a:off x="10909005" y="5635256"/>
            <a:ext cx="2078222" cy="188080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7" name="Picture 6">
            <a:extLst>
              <a:ext uri="{FF2B5EF4-FFF2-40B4-BE49-F238E27FC236}">
                <a16:creationId xmlns:a16="http://schemas.microsoft.com/office/drawing/2014/main" id="{EF694D69-A47B-500C-3123-F9CA05AF7CF5}"/>
              </a:ext>
            </a:extLst>
          </p:cNvPr>
          <p:cNvPicPr>
            <a:picLocks noChangeAspect="1"/>
          </p:cNvPicPr>
          <p:nvPr/>
        </p:nvPicPr>
        <p:blipFill>
          <a:blip r:embed="rId3"/>
          <a:stretch>
            <a:fillRect/>
          </a:stretch>
        </p:blipFill>
        <p:spPr>
          <a:xfrm>
            <a:off x="11238344" y="5904343"/>
            <a:ext cx="953657" cy="953657"/>
          </a:xfrm>
          <a:prstGeom prst="rect">
            <a:avLst/>
          </a:prstGeom>
        </p:spPr>
      </p:pic>
      <p:sp>
        <p:nvSpPr>
          <p:cNvPr id="11" name="Title 10">
            <a:extLst>
              <a:ext uri="{FF2B5EF4-FFF2-40B4-BE49-F238E27FC236}">
                <a16:creationId xmlns:a16="http://schemas.microsoft.com/office/drawing/2014/main" id="{CB64EDEB-C161-313E-C4D2-67BCFC544E26}"/>
              </a:ext>
            </a:extLst>
          </p:cNvPr>
          <p:cNvSpPr>
            <a:spLocks noGrp="1"/>
          </p:cNvSpPr>
          <p:nvPr>
            <p:ph type="title"/>
          </p:nvPr>
        </p:nvSpPr>
        <p:spPr/>
        <p:txBody>
          <a:bodyPr>
            <a:normAutofit/>
          </a:bodyPr>
          <a:lstStyle/>
          <a:p>
            <a:r>
              <a:rPr lang="en-GB" b="1" dirty="0">
                <a:solidFill>
                  <a:schemeClr val="tx1">
                    <a:lumMod val="85000"/>
                    <a:lumOff val="15000"/>
                  </a:schemeClr>
                </a:solidFill>
                <a:latin typeface="Calibri" panose="020F0502020204030204"/>
                <a:ea typeface="+mn-ea"/>
                <a:cs typeface="+mn-cs"/>
              </a:rPr>
              <a:t>What happens after call off – Consultants and Contractors</a:t>
            </a:r>
            <a:endParaRPr lang="en-GB" dirty="0"/>
          </a:p>
        </p:txBody>
      </p:sp>
      <p:sp>
        <p:nvSpPr>
          <p:cNvPr id="12" name="Content Placeholder 2">
            <a:extLst>
              <a:ext uri="{FF2B5EF4-FFF2-40B4-BE49-F238E27FC236}">
                <a16:creationId xmlns:a16="http://schemas.microsoft.com/office/drawing/2014/main" id="{29576F42-9F50-7502-DABF-14A2DE153D14}"/>
              </a:ext>
            </a:extLst>
          </p:cNvPr>
          <p:cNvSpPr>
            <a:spLocks noGrp="1"/>
          </p:cNvSpPr>
          <p:nvPr>
            <p:ph idx="1"/>
          </p:nvPr>
        </p:nvSpPr>
        <p:spPr>
          <a:xfrm>
            <a:off x="838200" y="1446028"/>
            <a:ext cx="10515600" cy="3531169"/>
          </a:xfrm>
        </p:spPr>
        <p:txBody>
          <a:bodyPr>
            <a:normAutofit fontScale="85000" lnSpcReduction="10000"/>
          </a:bodyPr>
          <a:lstStyle/>
          <a:p>
            <a:pPr marL="0" indent="0">
              <a:buNone/>
            </a:pPr>
            <a:endParaRPr lang="en-GB" sz="2600" b="1" dirty="0">
              <a:latin typeface="Calibri" panose="020F0502020204030204" pitchFamily="34" charset="0"/>
            </a:endParaRPr>
          </a:p>
          <a:p>
            <a:r>
              <a:rPr lang="en-GB" sz="2900" dirty="0">
                <a:latin typeface="Calibri" panose="020F0502020204030204" pitchFamily="34" charset="0"/>
              </a:rPr>
              <a:t>Contractors will be appointed by entering into the ICN JCT contract with the client</a:t>
            </a:r>
          </a:p>
          <a:p>
            <a:r>
              <a:rPr lang="en-GB" sz="2900" dirty="0">
                <a:latin typeface="Calibri" panose="020F0502020204030204" pitchFamily="34" charset="0"/>
              </a:rPr>
              <a:t>Consultants will be appointed by entering into the standard allocation letter</a:t>
            </a:r>
          </a:p>
          <a:p>
            <a:pPr>
              <a:lnSpc>
                <a:spcPct val="115000"/>
              </a:lnSpc>
            </a:pPr>
            <a:r>
              <a:rPr lang="en-GB" sz="2900" dirty="0">
                <a:latin typeface="Calibri" panose="020F0502020204030204" pitchFamily="34" charset="0"/>
              </a:rPr>
              <a:t>All consultants and contractors are required to</a:t>
            </a:r>
          </a:p>
          <a:p>
            <a:pPr marL="742950" lvl="1" indent="-285750">
              <a:lnSpc>
                <a:spcPct val="115000"/>
              </a:lnSpc>
              <a:buFont typeface="Courier New" panose="02070309020205020404" pitchFamily="49" charset="0"/>
              <a:buChar char="o"/>
            </a:pPr>
            <a:r>
              <a:rPr lang="en-GB" sz="2900" dirty="0">
                <a:latin typeface="Calibri" panose="020F0502020204030204" pitchFamily="34" charset="0"/>
              </a:rPr>
              <a:t>Respond to call offs and mini comps issued through the portal</a:t>
            </a:r>
          </a:p>
          <a:p>
            <a:pPr marL="742950" lvl="1" indent="-285750">
              <a:lnSpc>
                <a:spcPct val="115000"/>
              </a:lnSpc>
              <a:buFont typeface="Courier New" panose="02070309020205020404" pitchFamily="49" charset="0"/>
              <a:buChar char="o"/>
            </a:pPr>
            <a:r>
              <a:rPr lang="en-GB" sz="2900" dirty="0">
                <a:latin typeface="Calibri" panose="020F0502020204030204" pitchFamily="34" charset="0"/>
              </a:rPr>
              <a:t>Upload valid insurance documents and accounts (contractors only) to the portal </a:t>
            </a:r>
            <a:endParaRPr lang="en-GB" dirty="0"/>
          </a:p>
        </p:txBody>
      </p:sp>
    </p:spTree>
    <p:extLst>
      <p:ext uri="{BB962C8B-B14F-4D97-AF65-F5344CB8AC3E}">
        <p14:creationId xmlns:p14="http://schemas.microsoft.com/office/powerpoint/2010/main" val="1262297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84C26E-2D5D-0C91-996B-F6C597469F3C}"/>
              </a:ext>
            </a:extLst>
          </p:cNvPr>
          <p:cNvSpPr/>
          <p:nvPr/>
        </p:nvSpPr>
        <p:spPr>
          <a:xfrm>
            <a:off x="1" y="5750560"/>
            <a:ext cx="12192000" cy="1107440"/>
          </a:xfrm>
          <a:prstGeom prst="rect">
            <a:avLst/>
          </a:prstGeom>
          <a:solidFill>
            <a:srgbClr val="BED3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25C9CFBA-234F-C8C6-7F1D-2D40BB547829}"/>
              </a:ext>
            </a:extLst>
          </p:cNvPr>
          <p:cNvSpPr/>
          <p:nvPr/>
        </p:nvSpPr>
        <p:spPr>
          <a:xfrm>
            <a:off x="1" y="5037727"/>
            <a:ext cx="12192000" cy="748490"/>
          </a:xfrm>
          <a:prstGeom prst="rect">
            <a:avLst/>
          </a:prstGeom>
          <a:solidFill>
            <a:srgbClr val="0A25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4507D074-052A-4FD2-FB48-183FA869A58E}"/>
              </a:ext>
            </a:extLst>
          </p:cNvPr>
          <p:cNvSpPr/>
          <p:nvPr/>
        </p:nvSpPr>
        <p:spPr>
          <a:xfrm>
            <a:off x="10909005" y="5635256"/>
            <a:ext cx="2078222" cy="188080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7" name="Picture 6">
            <a:extLst>
              <a:ext uri="{FF2B5EF4-FFF2-40B4-BE49-F238E27FC236}">
                <a16:creationId xmlns:a16="http://schemas.microsoft.com/office/drawing/2014/main" id="{EF694D69-A47B-500C-3123-F9CA05AF7CF5}"/>
              </a:ext>
            </a:extLst>
          </p:cNvPr>
          <p:cNvPicPr>
            <a:picLocks noChangeAspect="1"/>
          </p:cNvPicPr>
          <p:nvPr/>
        </p:nvPicPr>
        <p:blipFill>
          <a:blip r:embed="rId3"/>
          <a:stretch>
            <a:fillRect/>
          </a:stretch>
        </p:blipFill>
        <p:spPr>
          <a:xfrm>
            <a:off x="11238344" y="5904343"/>
            <a:ext cx="953657" cy="953657"/>
          </a:xfrm>
          <a:prstGeom prst="rect">
            <a:avLst/>
          </a:prstGeom>
        </p:spPr>
      </p:pic>
      <p:sp>
        <p:nvSpPr>
          <p:cNvPr id="11" name="Title 10">
            <a:extLst>
              <a:ext uri="{FF2B5EF4-FFF2-40B4-BE49-F238E27FC236}">
                <a16:creationId xmlns:a16="http://schemas.microsoft.com/office/drawing/2014/main" id="{CB64EDEB-C161-313E-C4D2-67BCFC544E26}"/>
              </a:ext>
            </a:extLst>
          </p:cNvPr>
          <p:cNvSpPr>
            <a:spLocks noGrp="1"/>
          </p:cNvSpPr>
          <p:nvPr>
            <p:ph type="title"/>
          </p:nvPr>
        </p:nvSpPr>
        <p:spPr/>
        <p:txBody>
          <a:bodyPr>
            <a:normAutofit/>
          </a:bodyPr>
          <a:lstStyle/>
          <a:p>
            <a:r>
              <a:rPr lang="en-GB" b="1" dirty="0">
                <a:solidFill>
                  <a:schemeClr val="tx1">
                    <a:lumMod val="85000"/>
                    <a:lumOff val="15000"/>
                  </a:schemeClr>
                </a:solidFill>
                <a:latin typeface="Calibri" panose="020F0502020204030204"/>
                <a:ea typeface="+mn-ea"/>
                <a:cs typeface="+mn-cs"/>
              </a:rPr>
              <a:t>What happens after call off – Employers Agents</a:t>
            </a:r>
            <a:endParaRPr lang="en-GB" dirty="0"/>
          </a:p>
        </p:txBody>
      </p:sp>
      <p:sp>
        <p:nvSpPr>
          <p:cNvPr id="12" name="Content Placeholder 2">
            <a:extLst>
              <a:ext uri="{FF2B5EF4-FFF2-40B4-BE49-F238E27FC236}">
                <a16:creationId xmlns:a16="http://schemas.microsoft.com/office/drawing/2014/main" id="{29576F42-9F50-7502-DABF-14A2DE153D14}"/>
              </a:ext>
            </a:extLst>
          </p:cNvPr>
          <p:cNvSpPr>
            <a:spLocks noGrp="1"/>
          </p:cNvSpPr>
          <p:nvPr>
            <p:ph idx="1"/>
          </p:nvPr>
        </p:nvSpPr>
        <p:spPr>
          <a:xfrm>
            <a:off x="838200" y="1825625"/>
            <a:ext cx="10515600" cy="2614573"/>
          </a:xfrm>
        </p:spPr>
        <p:txBody>
          <a:bodyPr/>
          <a:lstStyle/>
          <a:p>
            <a:pPr marL="0" indent="0">
              <a:buNone/>
            </a:pPr>
            <a:r>
              <a:rPr lang="en-GB" b="1" dirty="0">
                <a:latin typeface="Calibri" panose="020F0502020204030204" pitchFamily="34" charset="0"/>
              </a:rPr>
              <a:t>Employers Agents will also be required to:</a:t>
            </a:r>
          </a:p>
          <a:p>
            <a:r>
              <a:rPr lang="en-GB" sz="2400" dirty="0">
                <a:latin typeface="Calibri" panose="020F0502020204030204" pitchFamily="34" charset="0"/>
              </a:rPr>
              <a:t>Complete scheme costs analysis forms so we can share benchmarking data</a:t>
            </a:r>
          </a:p>
          <a:p>
            <a:r>
              <a:rPr lang="en-GB" sz="2400" dirty="0">
                <a:latin typeface="Calibri" panose="020F0502020204030204" pitchFamily="34" charset="0"/>
              </a:rPr>
              <a:t>Complete Tender summary forms for mini comps</a:t>
            </a:r>
          </a:p>
          <a:p>
            <a:pPr marL="0" indent="0">
              <a:buNone/>
            </a:pPr>
            <a:endParaRPr lang="en-GB" sz="2200" dirty="0">
              <a:latin typeface="Calibri" panose="020F0502020204030204" pitchFamily="34" charset="0"/>
            </a:endParaRPr>
          </a:p>
          <a:p>
            <a:pPr marL="0" indent="0">
              <a:buNone/>
            </a:pPr>
            <a:endParaRPr lang="en-GB" dirty="0"/>
          </a:p>
          <a:p>
            <a:endParaRPr lang="en-GB" dirty="0"/>
          </a:p>
        </p:txBody>
      </p:sp>
    </p:spTree>
    <p:extLst>
      <p:ext uri="{BB962C8B-B14F-4D97-AF65-F5344CB8AC3E}">
        <p14:creationId xmlns:p14="http://schemas.microsoft.com/office/powerpoint/2010/main" val="1763409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6764" y="261827"/>
            <a:ext cx="8579292" cy="781050"/>
          </a:xfrm>
        </p:spPr>
        <p:txBody>
          <a:bodyPr>
            <a:noAutofit/>
          </a:bodyPr>
          <a:lstStyle/>
          <a:p>
            <a:r>
              <a:rPr lang="en-GB" sz="4800" b="1" dirty="0">
                <a:solidFill>
                  <a:schemeClr val="tx1">
                    <a:lumMod val="85000"/>
                    <a:lumOff val="15000"/>
                  </a:schemeClr>
                </a:solidFill>
                <a:latin typeface="Calibri" panose="020F0502020204030204"/>
                <a:ea typeface="+mn-ea"/>
                <a:cs typeface="+mn-cs"/>
              </a:rPr>
              <a:t>Social Value How it Works </a:t>
            </a:r>
          </a:p>
        </p:txBody>
      </p:sp>
      <p:sp>
        <p:nvSpPr>
          <p:cNvPr id="3" name="Content Placeholder 2"/>
          <p:cNvSpPr>
            <a:spLocks noGrp="1"/>
          </p:cNvSpPr>
          <p:nvPr>
            <p:ph idx="1"/>
          </p:nvPr>
        </p:nvSpPr>
        <p:spPr>
          <a:xfrm>
            <a:off x="3119120" y="1328407"/>
            <a:ext cx="8579292" cy="5437887"/>
          </a:xfrm>
        </p:spPr>
        <p:txBody>
          <a:bodyPr>
            <a:normAutofit/>
          </a:bodyPr>
          <a:lstStyle/>
          <a:p>
            <a:r>
              <a:rPr lang="en-GB" dirty="0"/>
              <a:t>Key commitments for ICN</a:t>
            </a:r>
          </a:p>
          <a:p>
            <a:r>
              <a:rPr lang="en-GB" dirty="0"/>
              <a:t>All suppliers pledged as part of your tender, based on National Toms Framework</a:t>
            </a:r>
          </a:p>
          <a:p>
            <a:r>
              <a:rPr lang="en-GB" dirty="0"/>
              <a:t>Client and Consultants and/or Contractors advised of Social Value pledge at each call off stage</a:t>
            </a:r>
          </a:p>
          <a:p>
            <a:r>
              <a:rPr lang="en-GB" dirty="0"/>
              <a:t>Client works with Consultants and/or Contractors to ensure full Social Value outcomes are delivered that benefit residents and the community. </a:t>
            </a:r>
          </a:p>
          <a:p>
            <a:r>
              <a:rPr lang="en-GB" dirty="0"/>
              <a:t>Social value outcomes to be tracked and uploaded to the portal </a:t>
            </a:r>
          </a:p>
          <a:p>
            <a:endParaRPr lang="en-GB" sz="3200" dirty="0"/>
          </a:p>
          <a:p>
            <a:endParaRPr lang="en-GB" dirty="0"/>
          </a:p>
        </p:txBody>
      </p:sp>
      <p:sp>
        <p:nvSpPr>
          <p:cNvPr id="4" name="Rectangle 3">
            <a:extLst>
              <a:ext uri="{FF2B5EF4-FFF2-40B4-BE49-F238E27FC236}">
                <a16:creationId xmlns:a16="http://schemas.microsoft.com/office/drawing/2014/main" id="{5E60847A-F0FF-AF79-5720-C9D7B6138A98}"/>
              </a:ext>
            </a:extLst>
          </p:cNvPr>
          <p:cNvSpPr/>
          <p:nvPr/>
        </p:nvSpPr>
        <p:spPr>
          <a:xfrm>
            <a:off x="2021840" y="1"/>
            <a:ext cx="698204" cy="6857999"/>
          </a:xfrm>
          <a:prstGeom prst="rect">
            <a:avLst/>
          </a:prstGeom>
          <a:solidFill>
            <a:srgbClr val="0A256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29B2A531-98EC-1CFE-74E7-DED394CE5F18}"/>
              </a:ext>
            </a:extLst>
          </p:cNvPr>
          <p:cNvSpPr/>
          <p:nvPr/>
        </p:nvSpPr>
        <p:spPr>
          <a:xfrm>
            <a:off x="0" y="1"/>
            <a:ext cx="2021840" cy="6857997"/>
          </a:xfrm>
          <a:prstGeom prst="rect">
            <a:avLst/>
          </a:prstGeom>
          <a:solidFill>
            <a:srgbClr val="BED3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3265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516E5C-BDF9-0546-0DFF-9D39CF458DF1}"/>
              </a:ext>
            </a:extLst>
          </p:cNvPr>
          <p:cNvSpPr>
            <a:spLocks noGrp="1"/>
          </p:cNvSpPr>
          <p:nvPr>
            <p:ph type="title"/>
          </p:nvPr>
        </p:nvSpPr>
        <p:spPr>
          <a:xfrm>
            <a:off x="2247592" y="1460501"/>
            <a:ext cx="2543925" cy="3937001"/>
          </a:xfrm>
        </p:spPr>
        <p:txBody>
          <a:bodyPr vert="horz" lIns="68580" tIns="34290" rIns="68580" bIns="34290" rtlCol="0" anchor="ctr">
            <a:normAutofit/>
          </a:bodyPr>
          <a:lstStyle/>
          <a:p>
            <a:r>
              <a:rPr lang="en-US" b="1" spc="75" dirty="0">
                <a:solidFill>
                  <a:srgbClr val="FFFFFF"/>
                </a:solidFill>
                <a:latin typeface="Corbel" panose="020B0503020204020204" pitchFamily="34" charset="0"/>
              </a:rPr>
              <a:t>Agenda</a:t>
            </a:r>
          </a:p>
        </p:txBody>
      </p:sp>
      <p:sp>
        <p:nvSpPr>
          <p:cNvPr id="6" name="Text Placeholder 5">
            <a:extLst>
              <a:ext uri="{FF2B5EF4-FFF2-40B4-BE49-F238E27FC236}">
                <a16:creationId xmlns:a16="http://schemas.microsoft.com/office/drawing/2014/main" id="{51F67341-5432-FE49-118D-4BE4AE7E10DB}"/>
              </a:ext>
            </a:extLst>
          </p:cNvPr>
          <p:cNvSpPr>
            <a:spLocks noGrp="1"/>
          </p:cNvSpPr>
          <p:nvPr>
            <p:ph type="body" sz="half" idx="2"/>
          </p:nvPr>
        </p:nvSpPr>
        <p:spPr>
          <a:xfrm>
            <a:off x="4791518" y="1236945"/>
            <a:ext cx="5449062" cy="5018567"/>
          </a:xfrm>
        </p:spPr>
        <p:txBody>
          <a:bodyPr vert="horz" lIns="34290" tIns="34290" rIns="34290" bIns="34290" rtlCol="0" anchor="ctr">
            <a:normAutofit fontScale="77500" lnSpcReduction="20000"/>
          </a:bodyPr>
          <a:lstStyle/>
          <a:p>
            <a:pPr marL="542925" indent="-361950">
              <a:buFont typeface="Arial" panose="020B0604020202020204" pitchFamily="34" charset="0"/>
              <a:buChar char="•"/>
            </a:pPr>
            <a:r>
              <a:rPr lang="en-US" sz="4000" dirty="0">
                <a:solidFill>
                  <a:schemeClr val="tx1">
                    <a:lumMod val="85000"/>
                    <a:lumOff val="15000"/>
                  </a:schemeClr>
                </a:solidFill>
                <a:ea typeface="Cascadia Mono SemiBold" panose="020B0609020000020004" pitchFamily="49" charset="0"/>
                <a:cs typeface="Cascadia Mono SemiBold" panose="020B0609020000020004" pitchFamily="49" charset="0"/>
              </a:rPr>
              <a:t>The Team </a:t>
            </a:r>
          </a:p>
          <a:p>
            <a:pPr marL="542925" indent="-361950">
              <a:buFont typeface="Arial" panose="020B0604020202020204" pitchFamily="34" charset="0"/>
              <a:buChar char="•"/>
            </a:pPr>
            <a:r>
              <a:rPr lang="en-US" sz="4000" dirty="0">
                <a:solidFill>
                  <a:schemeClr val="tx1">
                    <a:lumMod val="85000"/>
                    <a:lumOff val="15000"/>
                  </a:schemeClr>
                </a:solidFill>
                <a:ea typeface="Cascadia Mono SemiBold" panose="020B0609020000020004" pitchFamily="49" charset="0"/>
                <a:cs typeface="Cascadia Mono SemiBold" panose="020B0609020000020004" pitchFamily="49" charset="0"/>
              </a:rPr>
              <a:t>ICN History</a:t>
            </a:r>
          </a:p>
          <a:p>
            <a:pPr marL="542925" indent="-361950">
              <a:buFont typeface="Arial" panose="020B0604020202020204" pitchFamily="34" charset="0"/>
              <a:buChar char="•"/>
            </a:pPr>
            <a:r>
              <a:rPr lang="en-US" sz="4000" dirty="0">
                <a:solidFill>
                  <a:schemeClr val="tx1">
                    <a:lumMod val="85000"/>
                    <a:lumOff val="15000"/>
                  </a:schemeClr>
                </a:solidFill>
                <a:ea typeface="Cascadia Mono SemiBold" panose="020B0609020000020004" pitchFamily="49" charset="0"/>
                <a:cs typeface="Cascadia Mono SemiBold" panose="020B0609020000020004" pitchFamily="49" charset="0"/>
              </a:rPr>
              <a:t>ICN Tender</a:t>
            </a:r>
          </a:p>
          <a:p>
            <a:pPr marL="542925" indent="-361950">
              <a:buFont typeface="Arial" panose="020B0604020202020204" pitchFamily="34" charset="0"/>
              <a:buChar char="•"/>
            </a:pPr>
            <a:r>
              <a:rPr lang="en-US" sz="4000" dirty="0">
                <a:solidFill>
                  <a:schemeClr val="tx1">
                    <a:lumMod val="85000"/>
                    <a:lumOff val="15000"/>
                  </a:schemeClr>
                </a:solidFill>
                <a:ea typeface="Cascadia Mono SemiBold" panose="020B0609020000020004" pitchFamily="49" charset="0"/>
                <a:cs typeface="Cascadia Mono SemiBold" panose="020B0609020000020004" pitchFamily="49" charset="0"/>
              </a:rPr>
              <a:t>Structure and Lots </a:t>
            </a:r>
          </a:p>
          <a:p>
            <a:pPr marL="542925" indent="-361950">
              <a:buFont typeface="Arial" panose="020B0604020202020204" pitchFamily="34" charset="0"/>
              <a:buChar char="•"/>
            </a:pPr>
            <a:r>
              <a:rPr lang="en-US" sz="4000" dirty="0">
                <a:solidFill>
                  <a:schemeClr val="tx1">
                    <a:lumMod val="85000"/>
                    <a:lumOff val="15000"/>
                  </a:schemeClr>
                </a:solidFill>
                <a:ea typeface="Cascadia Mono SemiBold" panose="020B0609020000020004" pitchFamily="49" charset="0"/>
                <a:cs typeface="Cascadia Mono SemiBold" panose="020B0609020000020004" pitchFamily="49" charset="0"/>
              </a:rPr>
              <a:t>Awards </a:t>
            </a:r>
          </a:p>
          <a:p>
            <a:pPr marL="542925" indent="-361950">
              <a:buFont typeface="Arial" panose="020B0604020202020204" pitchFamily="34" charset="0"/>
              <a:buChar char="•"/>
            </a:pPr>
            <a:r>
              <a:rPr lang="en-US" sz="4000" dirty="0">
                <a:solidFill>
                  <a:schemeClr val="tx1">
                    <a:lumMod val="85000"/>
                    <a:lumOff val="15000"/>
                  </a:schemeClr>
                </a:solidFill>
                <a:ea typeface="Cascadia Mono SemiBold" panose="020B0609020000020004" pitchFamily="49" charset="0"/>
                <a:cs typeface="Cascadia Mono SemiBold" panose="020B0609020000020004" pitchFamily="49" charset="0"/>
              </a:rPr>
              <a:t>How it works</a:t>
            </a:r>
          </a:p>
          <a:p>
            <a:pPr marL="542925" indent="-361950">
              <a:buFont typeface="Arial" panose="020B0604020202020204" pitchFamily="34" charset="0"/>
              <a:buChar char="•"/>
            </a:pPr>
            <a:r>
              <a:rPr lang="en-US" sz="4000" dirty="0">
                <a:solidFill>
                  <a:schemeClr val="tx1">
                    <a:lumMod val="85000"/>
                    <a:lumOff val="15000"/>
                  </a:schemeClr>
                </a:solidFill>
                <a:ea typeface="Cascadia Mono SemiBold" panose="020B0609020000020004" pitchFamily="49" charset="0"/>
                <a:cs typeface="Cascadia Mono SemiBold" panose="020B0609020000020004" pitchFamily="49" charset="0"/>
              </a:rPr>
              <a:t>Social Value </a:t>
            </a:r>
          </a:p>
          <a:p>
            <a:pPr marL="542925" indent="-361950">
              <a:buFont typeface="Arial" panose="020B0604020202020204" pitchFamily="34" charset="0"/>
              <a:buChar char="•"/>
            </a:pPr>
            <a:r>
              <a:rPr lang="en-US" sz="4000" dirty="0">
                <a:solidFill>
                  <a:schemeClr val="tx1">
                    <a:lumMod val="85000"/>
                    <a:lumOff val="15000"/>
                  </a:schemeClr>
                </a:solidFill>
                <a:ea typeface="Cascadia Mono SemiBold" panose="020B0609020000020004" pitchFamily="49" charset="0"/>
                <a:cs typeface="Cascadia Mono SemiBold" panose="020B0609020000020004" pitchFamily="49" charset="0"/>
              </a:rPr>
              <a:t>ICN Portal</a:t>
            </a:r>
          </a:p>
          <a:p>
            <a:pPr marL="542925" indent="-361950">
              <a:buFont typeface="Arial" panose="020B0604020202020204" pitchFamily="34" charset="0"/>
              <a:buChar char="•"/>
            </a:pPr>
            <a:r>
              <a:rPr lang="en-US" sz="4000" dirty="0">
                <a:solidFill>
                  <a:schemeClr val="tx1">
                    <a:lumMod val="85000"/>
                    <a:lumOff val="15000"/>
                  </a:schemeClr>
                </a:solidFill>
                <a:ea typeface="Cascadia Mono SemiBold" panose="020B0609020000020004" pitchFamily="49" charset="0"/>
                <a:cs typeface="Cascadia Mono SemiBold" panose="020B0609020000020004" pitchFamily="49" charset="0"/>
              </a:rPr>
              <a:t>What we do?</a:t>
            </a:r>
          </a:p>
          <a:p>
            <a:pPr marL="542925" indent="-361950">
              <a:buFont typeface="Arial" panose="020B0604020202020204" pitchFamily="34" charset="0"/>
              <a:buChar char="•"/>
            </a:pPr>
            <a:r>
              <a:rPr lang="en-US" sz="4000" dirty="0">
                <a:solidFill>
                  <a:schemeClr val="tx1">
                    <a:lumMod val="85000"/>
                    <a:lumOff val="15000"/>
                  </a:schemeClr>
                </a:solidFill>
                <a:ea typeface="Cascadia Mono SemiBold" panose="020B0609020000020004" pitchFamily="49" charset="0"/>
                <a:cs typeface="Cascadia Mono SemiBold" panose="020B0609020000020004" pitchFamily="49" charset="0"/>
              </a:rPr>
              <a:t>What you do?</a:t>
            </a:r>
          </a:p>
          <a:p>
            <a:pPr marL="542925" indent="-361950">
              <a:buFont typeface="Arial" panose="020B0604020202020204" pitchFamily="34" charset="0"/>
              <a:buChar char="•"/>
            </a:pPr>
            <a:r>
              <a:rPr lang="en-US" sz="4000" dirty="0">
                <a:solidFill>
                  <a:schemeClr val="tx1">
                    <a:lumMod val="85000"/>
                    <a:lumOff val="15000"/>
                  </a:schemeClr>
                </a:solidFill>
                <a:ea typeface="Cascadia Mono SemiBold" panose="020B0609020000020004" pitchFamily="49" charset="0"/>
                <a:cs typeface="Cascadia Mono SemiBold" panose="020B0609020000020004" pitchFamily="49" charset="0"/>
              </a:rPr>
              <a:t>Any questions?  </a:t>
            </a:r>
          </a:p>
          <a:p>
            <a:pPr>
              <a:lnSpc>
                <a:spcPct val="90000"/>
              </a:lnSpc>
            </a:pPr>
            <a:endParaRPr lang="en-US" dirty="0">
              <a:solidFill>
                <a:schemeClr val="tx1"/>
              </a:solidFill>
            </a:endParaRPr>
          </a:p>
        </p:txBody>
      </p:sp>
      <p:pic>
        <p:nvPicPr>
          <p:cNvPr id="7" name="Content Placeholder 4" descr="A picture containing drawing, clock&#10;&#10;Description automatically generated">
            <a:extLst>
              <a:ext uri="{FF2B5EF4-FFF2-40B4-BE49-F238E27FC236}">
                <a16:creationId xmlns:a16="http://schemas.microsoft.com/office/drawing/2014/main" id="{B4BAAF95-2CDF-6412-BFCF-CF09B066E0EB}"/>
              </a:ext>
            </a:extLst>
          </p:cNvPr>
          <p:cNvPicPr>
            <a:picLocks noChangeAspect="1"/>
          </p:cNvPicPr>
          <p:nvPr/>
        </p:nvPicPr>
        <p:blipFill rotWithShape="1">
          <a:blip r:embed="rId3"/>
          <a:srcRect r="53981"/>
          <a:stretch/>
        </p:blipFill>
        <p:spPr>
          <a:xfrm>
            <a:off x="9689808" y="371487"/>
            <a:ext cx="2031571" cy="1953476"/>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p:spPr>
      </p:pic>
      <p:sp>
        <p:nvSpPr>
          <p:cNvPr id="8" name="Rectangle 7">
            <a:extLst>
              <a:ext uri="{FF2B5EF4-FFF2-40B4-BE49-F238E27FC236}">
                <a16:creationId xmlns:a16="http://schemas.microsoft.com/office/drawing/2014/main" id="{E75BCE8A-950F-B94B-B205-BD9BFA7E4A1F}"/>
              </a:ext>
            </a:extLst>
          </p:cNvPr>
          <p:cNvSpPr/>
          <p:nvPr/>
        </p:nvSpPr>
        <p:spPr>
          <a:xfrm>
            <a:off x="1" y="0"/>
            <a:ext cx="4267200" cy="6858000"/>
          </a:xfrm>
          <a:prstGeom prst="rect">
            <a:avLst/>
          </a:prstGeom>
          <a:solidFill>
            <a:srgbClr val="BED30C"/>
          </a:solidFill>
          <a:ln>
            <a:solidFill>
              <a:srgbClr val="E1DD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TextBox 8">
            <a:extLst>
              <a:ext uri="{FF2B5EF4-FFF2-40B4-BE49-F238E27FC236}">
                <a16:creationId xmlns:a16="http://schemas.microsoft.com/office/drawing/2014/main" id="{EF280A9C-3B81-3641-DDBA-3936B99B5D12}"/>
              </a:ext>
            </a:extLst>
          </p:cNvPr>
          <p:cNvSpPr txBox="1"/>
          <p:nvPr/>
        </p:nvSpPr>
        <p:spPr>
          <a:xfrm>
            <a:off x="1031358" y="3030279"/>
            <a:ext cx="2775098" cy="923330"/>
          </a:xfrm>
          <a:prstGeom prst="rect">
            <a:avLst/>
          </a:prstGeom>
          <a:noFill/>
        </p:spPr>
        <p:txBody>
          <a:bodyPr wrap="square" rtlCol="0">
            <a:spAutoFit/>
          </a:bodyPr>
          <a:lstStyle/>
          <a:p>
            <a:r>
              <a:rPr lang="en-GB" sz="5400" b="1" dirty="0">
                <a:solidFill>
                  <a:schemeClr val="bg1"/>
                </a:solidFill>
              </a:rPr>
              <a:t>Agenda</a:t>
            </a:r>
          </a:p>
        </p:txBody>
      </p:sp>
    </p:spTree>
    <p:extLst>
      <p:ext uri="{BB962C8B-B14F-4D97-AF65-F5344CB8AC3E}">
        <p14:creationId xmlns:p14="http://schemas.microsoft.com/office/powerpoint/2010/main" val="38809869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B4B4844-360B-5FEB-8E63-7F71A19532AE}"/>
              </a:ext>
            </a:extLst>
          </p:cNvPr>
          <p:cNvSpPr/>
          <p:nvPr/>
        </p:nvSpPr>
        <p:spPr>
          <a:xfrm>
            <a:off x="0" y="0"/>
            <a:ext cx="12192000" cy="935664"/>
          </a:xfrm>
          <a:prstGeom prst="rect">
            <a:avLst/>
          </a:prstGeom>
          <a:solidFill>
            <a:srgbClr val="BED3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F240796-4B4E-66BB-7655-926F6E3346B4}"/>
              </a:ext>
            </a:extLst>
          </p:cNvPr>
          <p:cNvSpPr>
            <a:spLocks noGrp="1"/>
          </p:cNvSpPr>
          <p:nvPr>
            <p:ph type="title"/>
          </p:nvPr>
        </p:nvSpPr>
        <p:spPr>
          <a:xfrm>
            <a:off x="338470" y="-83142"/>
            <a:ext cx="10515600" cy="1325563"/>
          </a:xfrm>
        </p:spPr>
        <p:txBody>
          <a:bodyPr>
            <a:normAutofit/>
          </a:bodyPr>
          <a:lstStyle/>
          <a:p>
            <a:r>
              <a:rPr lang="en-GB" sz="5400" b="1" dirty="0">
                <a:latin typeface="+mn-lt"/>
              </a:rPr>
              <a:t>ICN Portal</a:t>
            </a:r>
          </a:p>
        </p:txBody>
      </p:sp>
      <p:sp>
        <p:nvSpPr>
          <p:cNvPr id="3" name="Content Placeholder 2">
            <a:extLst>
              <a:ext uri="{FF2B5EF4-FFF2-40B4-BE49-F238E27FC236}">
                <a16:creationId xmlns:a16="http://schemas.microsoft.com/office/drawing/2014/main" id="{AD5BBC68-D005-19A2-105E-A1F812188DB5}"/>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72156055-A184-91F4-5EC2-3A87D6F8500A}"/>
              </a:ext>
            </a:extLst>
          </p:cNvPr>
          <p:cNvPicPr>
            <a:picLocks noChangeAspect="1"/>
          </p:cNvPicPr>
          <p:nvPr/>
        </p:nvPicPr>
        <p:blipFill rotWithShape="1">
          <a:blip r:embed="rId3"/>
          <a:srcRect t="6512" b="7132"/>
          <a:stretch/>
        </p:blipFill>
        <p:spPr>
          <a:xfrm>
            <a:off x="0" y="935664"/>
            <a:ext cx="12192000" cy="5922336"/>
          </a:xfrm>
          <a:prstGeom prst="rect">
            <a:avLst/>
          </a:prstGeom>
        </p:spPr>
      </p:pic>
    </p:spTree>
    <p:extLst>
      <p:ext uri="{BB962C8B-B14F-4D97-AF65-F5344CB8AC3E}">
        <p14:creationId xmlns:p14="http://schemas.microsoft.com/office/powerpoint/2010/main" val="22863231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7239" y="562859"/>
            <a:ext cx="6447501" cy="485775"/>
          </a:xfrm>
        </p:spPr>
        <p:txBody>
          <a:bodyPr>
            <a:noAutofit/>
          </a:bodyPr>
          <a:lstStyle/>
          <a:p>
            <a:r>
              <a:rPr lang="en-GB" sz="4800" b="1" dirty="0">
                <a:solidFill>
                  <a:schemeClr val="tx1">
                    <a:lumMod val="85000"/>
                    <a:lumOff val="15000"/>
                  </a:schemeClr>
                </a:solidFill>
                <a:latin typeface="Calibri" panose="020F0502020204030204"/>
                <a:ea typeface="+mn-ea"/>
                <a:cs typeface="+mn-cs"/>
              </a:rPr>
              <a:t>ICN Portal</a:t>
            </a:r>
          </a:p>
        </p:txBody>
      </p:sp>
      <p:sp>
        <p:nvSpPr>
          <p:cNvPr id="3" name="Content Placeholder 2"/>
          <p:cNvSpPr>
            <a:spLocks noGrp="1"/>
          </p:cNvSpPr>
          <p:nvPr>
            <p:ph idx="1"/>
          </p:nvPr>
        </p:nvSpPr>
        <p:spPr>
          <a:xfrm>
            <a:off x="734830" y="1457767"/>
            <a:ext cx="9238510" cy="5134419"/>
          </a:xfrm>
        </p:spPr>
        <p:txBody>
          <a:bodyPr>
            <a:normAutofit fontScale="47500" lnSpcReduction="20000"/>
          </a:bodyPr>
          <a:lstStyle/>
          <a:p>
            <a:pPr lvl="0">
              <a:lnSpc>
                <a:spcPct val="90000"/>
              </a:lnSpc>
            </a:pPr>
            <a:r>
              <a:rPr lang="en-GB" sz="4400" dirty="0">
                <a:latin typeface="Calibri" panose="020F0502020204030204" pitchFamily="34" charset="0"/>
              </a:rPr>
              <a:t>You can access the self–service ICN portal at </a:t>
            </a:r>
            <a:r>
              <a:rPr lang="en-GB" sz="4400" dirty="0">
                <a:latin typeface="Calibri" panose="020F0502020204030204" pitchFamily="34" charset="0"/>
                <a:hlinkClick r:id="rId3"/>
              </a:rPr>
              <a:t>innovationchainnorth.co.uk</a:t>
            </a:r>
            <a:r>
              <a:rPr lang="en-GB" sz="4400" dirty="0">
                <a:latin typeface="Calibri" panose="020F0502020204030204" pitchFamily="34" charset="0"/>
              </a:rPr>
              <a:t> </a:t>
            </a:r>
          </a:p>
          <a:p>
            <a:r>
              <a:rPr lang="en-GB" sz="4400" dirty="0">
                <a:latin typeface="Calibri" panose="020F0502020204030204" pitchFamily="34" charset="0"/>
              </a:rPr>
              <a:t>All contractors, consultants and clients have access to different areas on the portal</a:t>
            </a:r>
          </a:p>
          <a:p>
            <a:r>
              <a:rPr lang="en-GB" sz="4400" dirty="0">
                <a:latin typeface="Calibri" panose="020F0502020204030204" pitchFamily="34" charset="0"/>
              </a:rPr>
              <a:t>Second framework using our fully integrated Portal; documents available include:</a:t>
            </a:r>
          </a:p>
          <a:p>
            <a:pPr marL="0" indent="0">
              <a:buNone/>
            </a:pPr>
            <a:endParaRPr lang="en-GB" sz="4400" dirty="0">
              <a:latin typeface="Calibri" panose="020F0502020204030204" pitchFamily="34" charset="0"/>
            </a:endParaRPr>
          </a:p>
          <a:p>
            <a:pPr lvl="1"/>
            <a:r>
              <a:rPr lang="en-GB" sz="4400" dirty="0">
                <a:latin typeface="Calibri" panose="020F0502020204030204" pitchFamily="34" charset="0"/>
              </a:rPr>
              <a:t>List of contractors and consultants on each lot</a:t>
            </a:r>
          </a:p>
          <a:p>
            <a:pPr lvl="1"/>
            <a:r>
              <a:rPr lang="en-GB" sz="4400" dirty="0">
                <a:latin typeface="Calibri" panose="020F0502020204030204" pitchFamily="34" charset="0"/>
              </a:rPr>
              <a:t>Call off documentation</a:t>
            </a:r>
          </a:p>
          <a:p>
            <a:pPr lvl="1"/>
            <a:r>
              <a:rPr lang="en-GB" sz="4400" dirty="0">
                <a:latin typeface="Calibri" panose="020F0502020204030204" pitchFamily="34" charset="0"/>
              </a:rPr>
              <a:t>Consultants allocation letter; service briefs and KPI workbooks</a:t>
            </a:r>
          </a:p>
          <a:p>
            <a:pPr lvl="1"/>
            <a:r>
              <a:rPr lang="en-GB" sz="4400" dirty="0">
                <a:latin typeface="Calibri" panose="020F0502020204030204" pitchFamily="34" charset="0"/>
              </a:rPr>
              <a:t>JCT contracts</a:t>
            </a:r>
          </a:p>
          <a:p>
            <a:pPr lvl="1"/>
            <a:r>
              <a:rPr lang="en-GB" sz="4400" dirty="0">
                <a:latin typeface="Calibri" panose="020F0502020204030204" pitchFamily="34" charset="0"/>
              </a:rPr>
              <a:t>Employers Requirements</a:t>
            </a:r>
          </a:p>
          <a:p>
            <a:pPr lvl="1"/>
            <a:r>
              <a:rPr lang="en-GB" sz="4400" dirty="0">
                <a:latin typeface="Calibri" panose="020F0502020204030204" pitchFamily="34" charset="0"/>
              </a:rPr>
              <a:t>Standard House Types</a:t>
            </a:r>
          </a:p>
          <a:p>
            <a:pPr lvl="1"/>
            <a:r>
              <a:rPr lang="en-GB" sz="4400" dirty="0">
                <a:latin typeface="Calibri" panose="020F0502020204030204" pitchFamily="34" charset="0"/>
              </a:rPr>
              <a:t>Contractor pricing schedules (restricted to EA access only)</a:t>
            </a:r>
          </a:p>
          <a:p>
            <a:pPr lvl="1"/>
            <a:r>
              <a:rPr lang="en-GB" sz="4400" dirty="0">
                <a:latin typeface="Calibri" panose="020F0502020204030204" pitchFamily="34" charset="0"/>
              </a:rPr>
              <a:t>Social Value tool </a:t>
            </a:r>
          </a:p>
          <a:p>
            <a:pPr lvl="1"/>
            <a:r>
              <a:rPr lang="en-GB" sz="4400" dirty="0">
                <a:latin typeface="Calibri" panose="020F0502020204030204" pitchFamily="34" charset="0"/>
              </a:rPr>
              <a:t>ICN Benchmarking data</a:t>
            </a:r>
          </a:p>
          <a:p>
            <a:pPr lvl="1"/>
            <a:r>
              <a:rPr lang="en-GB" sz="4400" dirty="0">
                <a:latin typeface="Calibri" panose="020F0502020204030204" pitchFamily="34" charset="0"/>
              </a:rPr>
              <a:t>Contact details for clients, contractors and consultants</a:t>
            </a:r>
          </a:p>
          <a:p>
            <a:pPr lvl="1"/>
            <a:r>
              <a:rPr lang="en-GB" sz="4400" dirty="0">
                <a:latin typeface="Calibri" panose="020F0502020204030204" pitchFamily="34" charset="0"/>
              </a:rPr>
              <a:t>Framework documentation</a:t>
            </a:r>
            <a:endParaRPr lang="en-GB" sz="4400" dirty="0"/>
          </a:p>
          <a:p>
            <a:endParaRPr lang="en-GB" dirty="0"/>
          </a:p>
        </p:txBody>
      </p:sp>
      <p:pic>
        <p:nvPicPr>
          <p:cNvPr id="4" name="Picture 3">
            <a:extLst>
              <a:ext uri="{FF2B5EF4-FFF2-40B4-BE49-F238E27FC236}">
                <a16:creationId xmlns:a16="http://schemas.microsoft.com/office/drawing/2014/main" id="{6226F830-BB2F-CC56-5184-C6B4083ECB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9424" y="147546"/>
            <a:ext cx="2257648" cy="2257648"/>
          </a:xfrm>
          <a:prstGeom prst="rect">
            <a:avLst/>
          </a:prstGeom>
        </p:spPr>
      </p:pic>
    </p:spTree>
    <p:extLst>
      <p:ext uri="{BB962C8B-B14F-4D97-AF65-F5344CB8AC3E}">
        <p14:creationId xmlns:p14="http://schemas.microsoft.com/office/powerpoint/2010/main" val="1307226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586" y="556437"/>
            <a:ext cx="8883501" cy="723900"/>
          </a:xfrm>
        </p:spPr>
        <p:txBody>
          <a:bodyPr>
            <a:noAutofit/>
          </a:bodyPr>
          <a:lstStyle/>
          <a:p>
            <a:r>
              <a:rPr lang="en-GB" sz="4800" b="1" dirty="0">
                <a:solidFill>
                  <a:schemeClr val="tx1">
                    <a:lumMod val="85000"/>
                    <a:lumOff val="15000"/>
                  </a:schemeClr>
                </a:solidFill>
                <a:latin typeface="Calibri" panose="020F0502020204030204"/>
                <a:ea typeface="+mn-ea"/>
                <a:cs typeface="+mn-cs"/>
              </a:rPr>
              <a:t>What Great Places will do</a:t>
            </a:r>
          </a:p>
        </p:txBody>
      </p:sp>
      <p:sp>
        <p:nvSpPr>
          <p:cNvPr id="3" name="Content Placeholder 2"/>
          <p:cNvSpPr>
            <a:spLocks noGrp="1"/>
          </p:cNvSpPr>
          <p:nvPr>
            <p:ph idx="1"/>
          </p:nvPr>
        </p:nvSpPr>
        <p:spPr>
          <a:xfrm>
            <a:off x="803646" y="1403499"/>
            <a:ext cx="7829991" cy="5209952"/>
          </a:xfrm>
        </p:spPr>
        <p:txBody>
          <a:bodyPr>
            <a:normAutofit fontScale="92500" lnSpcReduction="10000"/>
          </a:bodyPr>
          <a:lstStyle/>
          <a:p>
            <a:r>
              <a:rPr lang="en-GB" sz="2400" dirty="0">
                <a:latin typeface="Calibri" panose="020F0502020204030204" pitchFamily="34" charset="0"/>
              </a:rPr>
              <a:t>Ensure compliance with The Public Contracts Regulations 2015</a:t>
            </a:r>
          </a:p>
          <a:p>
            <a:r>
              <a:rPr lang="en-GB" sz="2400" dirty="0">
                <a:latin typeface="Calibri" panose="020F0502020204030204" pitchFamily="34" charset="0"/>
              </a:rPr>
              <a:t>Monitor workloads with the aim that all suppliers receive work through ICN</a:t>
            </a:r>
          </a:p>
          <a:p>
            <a:r>
              <a:rPr lang="en-GB" sz="2400" dirty="0">
                <a:latin typeface="Calibri" panose="020F0502020204030204" pitchFamily="34" charset="0"/>
              </a:rPr>
              <a:t>Arrange meetings in face-to-face or via Teams with contractors and consultant lots to check in, raise issues, share learning and keep you updated</a:t>
            </a:r>
            <a:endParaRPr lang="en-GB" sz="2400" dirty="0">
              <a:solidFill>
                <a:srgbClr val="FF0000"/>
              </a:solidFill>
              <a:latin typeface="Calibri" panose="020F0502020204030204" pitchFamily="34" charset="0"/>
            </a:endParaRPr>
          </a:p>
          <a:p>
            <a:r>
              <a:rPr lang="en-GB" sz="2400" dirty="0">
                <a:latin typeface="Calibri" panose="020F0502020204030204" pitchFamily="34" charset="0"/>
              </a:rPr>
              <a:t>Manage the ICN portal including call offs and mini competitions and ensure all documentation is kept up to date</a:t>
            </a:r>
          </a:p>
          <a:p>
            <a:r>
              <a:rPr lang="en-GB" sz="2400" dirty="0">
                <a:latin typeface="Calibri" panose="020F0502020204030204" pitchFamily="34" charset="0"/>
              </a:rPr>
              <a:t>Promote work and achievements through the website by sharing case studies and good news stories</a:t>
            </a:r>
          </a:p>
          <a:p>
            <a:r>
              <a:rPr lang="en-GB" sz="2400" dirty="0">
                <a:latin typeface="Calibri" panose="020F0502020204030204" pitchFamily="34" charset="0"/>
              </a:rPr>
              <a:t>Monitor social value outcomes and share the data with members of ICN</a:t>
            </a:r>
          </a:p>
          <a:p>
            <a:r>
              <a:rPr lang="en-GB" sz="2400" dirty="0">
                <a:latin typeface="Calibri" panose="020F0502020204030204" pitchFamily="34" charset="0"/>
              </a:rPr>
              <a:t>Provide cost benchmarking data</a:t>
            </a:r>
          </a:p>
          <a:p>
            <a:r>
              <a:rPr lang="en-GB" sz="2400" dirty="0">
                <a:latin typeface="Calibri" panose="020F0502020204030204" pitchFamily="34" charset="0"/>
              </a:rPr>
              <a:t>Monitor performance through KPIs</a:t>
            </a:r>
          </a:p>
          <a:p>
            <a:r>
              <a:rPr lang="en-GB" sz="2400" dirty="0">
                <a:latin typeface="Calibri" panose="020F0502020204030204" pitchFamily="34" charset="0"/>
              </a:rPr>
              <a:t>More detail in the Access Agreement</a:t>
            </a:r>
          </a:p>
          <a:p>
            <a:endParaRPr lang="en-GB" dirty="0"/>
          </a:p>
          <a:p>
            <a:endParaRPr lang="en-GB" dirty="0"/>
          </a:p>
        </p:txBody>
      </p:sp>
      <p:grpSp>
        <p:nvGrpSpPr>
          <p:cNvPr id="6" name="Group 5">
            <a:extLst>
              <a:ext uri="{FF2B5EF4-FFF2-40B4-BE49-F238E27FC236}">
                <a16:creationId xmlns:a16="http://schemas.microsoft.com/office/drawing/2014/main" id="{8D28E6E4-5930-6527-5352-D1446B2E204B}"/>
              </a:ext>
            </a:extLst>
          </p:cNvPr>
          <p:cNvGrpSpPr/>
          <p:nvPr/>
        </p:nvGrpSpPr>
        <p:grpSpPr>
          <a:xfrm>
            <a:off x="8848948" y="-1"/>
            <a:ext cx="3343053" cy="6857999"/>
            <a:chOff x="8848948" y="-1"/>
            <a:chExt cx="3343053" cy="6857999"/>
          </a:xfrm>
        </p:grpSpPr>
        <p:sp>
          <p:nvSpPr>
            <p:cNvPr id="4" name="Rectangle 3">
              <a:extLst>
                <a:ext uri="{FF2B5EF4-FFF2-40B4-BE49-F238E27FC236}">
                  <a16:creationId xmlns:a16="http://schemas.microsoft.com/office/drawing/2014/main" id="{34B43892-84D6-066B-46BD-2007A1BF58B5}"/>
                </a:ext>
              </a:extLst>
            </p:cNvPr>
            <p:cNvSpPr/>
            <p:nvPr/>
          </p:nvSpPr>
          <p:spPr>
            <a:xfrm>
              <a:off x="9526773" y="1"/>
              <a:ext cx="2665228" cy="6857997"/>
            </a:xfrm>
            <a:prstGeom prst="rect">
              <a:avLst/>
            </a:prstGeom>
            <a:solidFill>
              <a:srgbClr val="BED3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53CB4675-5A67-921E-932A-610478C5123C}"/>
                </a:ext>
              </a:extLst>
            </p:cNvPr>
            <p:cNvSpPr/>
            <p:nvPr/>
          </p:nvSpPr>
          <p:spPr>
            <a:xfrm>
              <a:off x="8848948" y="-1"/>
              <a:ext cx="698204" cy="6857999"/>
            </a:xfrm>
            <a:prstGeom prst="rect">
              <a:avLst/>
            </a:prstGeom>
            <a:solidFill>
              <a:srgbClr val="0A256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963090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6764" y="261827"/>
            <a:ext cx="8579292" cy="781050"/>
          </a:xfrm>
        </p:spPr>
        <p:txBody>
          <a:bodyPr>
            <a:noAutofit/>
          </a:bodyPr>
          <a:lstStyle/>
          <a:p>
            <a:r>
              <a:rPr lang="en-GB" sz="4800" b="1" dirty="0">
                <a:solidFill>
                  <a:schemeClr val="tx1">
                    <a:lumMod val="85000"/>
                    <a:lumOff val="15000"/>
                  </a:schemeClr>
                </a:solidFill>
                <a:latin typeface="Calibri" panose="020F0502020204030204"/>
                <a:ea typeface="+mn-ea"/>
                <a:cs typeface="+mn-cs"/>
              </a:rPr>
              <a:t>What we need from you</a:t>
            </a:r>
          </a:p>
        </p:txBody>
      </p:sp>
      <p:sp>
        <p:nvSpPr>
          <p:cNvPr id="3" name="Content Placeholder 2"/>
          <p:cNvSpPr>
            <a:spLocks noGrp="1"/>
          </p:cNvSpPr>
          <p:nvPr>
            <p:ph idx="1"/>
          </p:nvPr>
        </p:nvSpPr>
        <p:spPr>
          <a:xfrm>
            <a:off x="3616251" y="1042877"/>
            <a:ext cx="7952858" cy="5723417"/>
          </a:xfrm>
        </p:spPr>
        <p:txBody>
          <a:bodyPr>
            <a:normAutofit/>
          </a:bodyPr>
          <a:lstStyle/>
          <a:p>
            <a:r>
              <a:rPr lang="en-GB" sz="2400" dirty="0">
                <a:latin typeface="Calibri" panose="020F0502020204030204" pitchFamily="34" charset="0"/>
              </a:rPr>
              <a:t>Attend meetings you are invited to; keep updated; share learning; share innovation ideas; provide open and honest feedback</a:t>
            </a:r>
          </a:p>
          <a:p>
            <a:r>
              <a:rPr lang="en-GB" sz="2400" dirty="0">
                <a:latin typeface="Calibri" panose="020F0502020204030204" pitchFamily="34" charset="0"/>
              </a:rPr>
              <a:t>Follow the compliant call off process. If the automated service on the portal is not completed the award/selection is not compliant</a:t>
            </a:r>
          </a:p>
          <a:p>
            <a:r>
              <a:rPr lang="en-GB" sz="2400" dirty="0">
                <a:latin typeface="Calibri" panose="020F0502020204030204" pitchFamily="34" charset="0"/>
              </a:rPr>
              <a:t>Ensure framework documentation is provided, including scheme cost analysis forms (EAs); KPIs and social value outcomes</a:t>
            </a:r>
          </a:p>
          <a:p>
            <a:r>
              <a:rPr lang="en-GB" sz="2400" dirty="0">
                <a:latin typeface="Calibri" panose="020F0502020204030204" pitchFamily="34" charset="0"/>
              </a:rPr>
              <a:t>Share good news stories and case studies that we can include on the website.</a:t>
            </a:r>
          </a:p>
          <a:p>
            <a:r>
              <a:rPr lang="en-GB" sz="2400" dirty="0">
                <a:latin typeface="Calibri" panose="020F0502020204030204" pitchFamily="34" charset="0"/>
              </a:rPr>
              <a:t>More detail in the Access Agreement</a:t>
            </a:r>
          </a:p>
          <a:p>
            <a:r>
              <a:rPr lang="en-GB" sz="2400" dirty="0">
                <a:latin typeface="Calibri" panose="020F0502020204030204" pitchFamily="34" charset="0"/>
              </a:rPr>
              <a:t>Mention us in your Social Media posts. Follow us on twitter @ICN_framework and LinkedIn </a:t>
            </a:r>
            <a:r>
              <a:rPr lang="en-GB" sz="2400" dirty="0">
                <a:solidFill>
                  <a:schemeClr val="tx1">
                    <a:lumMod val="85000"/>
                    <a:lumOff val="15000"/>
                  </a:schemeClr>
                </a:solidFill>
                <a:effectLst/>
                <a:ea typeface="Aptos" panose="020B0004020202020204" pitchFamily="34" charset="0"/>
                <a:cs typeface="Calibri" panose="020F0502020204030204" pitchFamily="34" charset="0"/>
              </a:rPr>
              <a:t>@Innovation Chain North</a:t>
            </a:r>
            <a:endParaRPr lang="en-GB" sz="2400" dirty="0">
              <a:solidFill>
                <a:schemeClr val="tx1">
                  <a:lumMod val="85000"/>
                  <a:lumOff val="15000"/>
                </a:schemeClr>
              </a:solidFill>
            </a:endParaRPr>
          </a:p>
          <a:p>
            <a:endParaRPr lang="en-GB" dirty="0"/>
          </a:p>
          <a:p>
            <a:endParaRPr lang="en-GB" dirty="0"/>
          </a:p>
        </p:txBody>
      </p:sp>
      <p:sp>
        <p:nvSpPr>
          <p:cNvPr id="4" name="Rectangle 3">
            <a:extLst>
              <a:ext uri="{FF2B5EF4-FFF2-40B4-BE49-F238E27FC236}">
                <a16:creationId xmlns:a16="http://schemas.microsoft.com/office/drawing/2014/main" id="{5E60847A-F0FF-AF79-5720-C9D7B6138A98}"/>
              </a:ext>
            </a:extLst>
          </p:cNvPr>
          <p:cNvSpPr/>
          <p:nvPr/>
        </p:nvSpPr>
        <p:spPr>
          <a:xfrm>
            <a:off x="2665228" y="1"/>
            <a:ext cx="698204" cy="6857999"/>
          </a:xfrm>
          <a:prstGeom prst="rect">
            <a:avLst/>
          </a:prstGeom>
          <a:solidFill>
            <a:srgbClr val="0A256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29B2A531-98EC-1CFE-74E7-DED394CE5F18}"/>
              </a:ext>
            </a:extLst>
          </p:cNvPr>
          <p:cNvSpPr/>
          <p:nvPr/>
        </p:nvSpPr>
        <p:spPr>
          <a:xfrm>
            <a:off x="0" y="1"/>
            <a:ext cx="2665228" cy="6857997"/>
          </a:xfrm>
          <a:prstGeom prst="rect">
            <a:avLst/>
          </a:prstGeom>
          <a:solidFill>
            <a:srgbClr val="BED3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73145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501" y="297685"/>
            <a:ext cx="8310674" cy="994172"/>
          </a:xfrm>
        </p:spPr>
        <p:txBody>
          <a:bodyPr>
            <a:noAutofit/>
          </a:bodyPr>
          <a:lstStyle/>
          <a:p>
            <a:pPr defTabSz="685783">
              <a:spcBef>
                <a:spcPts val="750"/>
              </a:spcBef>
            </a:pPr>
            <a:r>
              <a:rPr lang="en-GB" sz="4200" b="1" dirty="0">
                <a:solidFill>
                  <a:schemeClr val="tx1">
                    <a:lumMod val="85000"/>
                    <a:lumOff val="15000"/>
                  </a:schemeClr>
                </a:solidFill>
                <a:latin typeface="Calibri" panose="020F0502020204030204"/>
                <a:ea typeface="+mn-ea"/>
                <a:cs typeface="+mn-cs"/>
              </a:rPr>
              <a:t>For more information and questions</a:t>
            </a:r>
            <a:endParaRPr lang="en-GB" sz="4200" dirty="0">
              <a:solidFill>
                <a:schemeClr val="tx1">
                  <a:lumMod val="85000"/>
                  <a:lumOff val="15000"/>
                </a:schemeClr>
              </a:solidFill>
            </a:endParaRPr>
          </a:p>
        </p:txBody>
      </p:sp>
      <p:sp>
        <p:nvSpPr>
          <p:cNvPr id="3" name="Content Placeholder 2"/>
          <p:cNvSpPr>
            <a:spLocks noGrp="1"/>
          </p:cNvSpPr>
          <p:nvPr>
            <p:ph idx="1"/>
          </p:nvPr>
        </p:nvSpPr>
        <p:spPr>
          <a:xfrm>
            <a:off x="536501" y="1482026"/>
            <a:ext cx="8112346" cy="5205853"/>
          </a:xfrm>
        </p:spPr>
        <p:txBody>
          <a:bodyPr>
            <a:normAutofit lnSpcReduction="10000"/>
          </a:bodyPr>
          <a:lstStyle/>
          <a:p>
            <a:pPr lvl="0">
              <a:lnSpc>
                <a:spcPct val="90000"/>
              </a:lnSpc>
            </a:pPr>
            <a:r>
              <a:rPr lang="en-GB" sz="2600" dirty="0">
                <a:latin typeface="Calibri" panose="020F0502020204030204" pitchFamily="34" charset="0"/>
              </a:rPr>
              <a:t>Visit</a:t>
            </a:r>
            <a:r>
              <a:rPr lang="en-GB" sz="2600">
                <a:latin typeface="Calibri" panose="020F0502020204030204" pitchFamily="34" charset="0"/>
              </a:rPr>
              <a:t>… </a:t>
            </a:r>
            <a:r>
              <a:rPr lang="en-GB" sz="2600">
                <a:latin typeface="Calibri" panose="020F0502020204030204" pitchFamily="34" charset="0"/>
                <a:hlinkClick r:id="rId3"/>
              </a:rPr>
              <a:t>https</a:t>
            </a:r>
            <a:r>
              <a:rPr lang="en-GB" sz="2600" dirty="0">
                <a:latin typeface="Calibri" panose="020F0502020204030204" pitchFamily="34" charset="0"/>
                <a:hlinkClick r:id="rId3"/>
              </a:rPr>
              <a:t>://innovationchainnorth.co.uk</a:t>
            </a:r>
            <a:r>
              <a:rPr lang="en-GB" sz="2600" dirty="0">
                <a:latin typeface="Calibri" panose="020F0502020204030204" pitchFamily="34" charset="0"/>
              </a:rPr>
              <a:t> </a:t>
            </a:r>
          </a:p>
          <a:p>
            <a:pPr>
              <a:lnSpc>
                <a:spcPct val="90000"/>
              </a:lnSpc>
            </a:pPr>
            <a:r>
              <a:rPr lang="en-GB" sz="2600" dirty="0">
                <a:latin typeface="Calibri" panose="020F0502020204030204" pitchFamily="34" charset="0"/>
              </a:rPr>
              <a:t>Follow us on:</a:t>
            </a:r>
          </a:p>
          <a:p>
            <a:pPr lvl="1"/>
            <a:r>
              <a:rPr lang="en-GB" sz="2200" dirty="0">
                <a:solidFill>
                  <a:schemeClr val="tx1">
                    <a:lumMod val="85000"/>
                    <a:lumOff val="15000"/>
                  </a:schemeClr>
                </a:solidFill>
                <a:effectLst/>
                <a:ea typeface="Aptos" panose="020B0004020202020204" pitchFamily="34" charset="0"/>
                <a:cs typeface="Calibri" panose="020F0502020204030204" pitchFamily="34" charset="0"/>
              </a:rPr>
              <a:t>@Innovation Chain North </a:t>
            </a:r>
            <a:endParaRPr lang="en-GB" sz="2200" dirty="0">
              <a:solidFill>
                <a:schemeClr val="tx1">
                  <a:lumMod val="85000"/>
                  <a:lumOff val="15000"/>
                </a:schemeClr>
              </a:solidFill>
            </a:endParaRPr>
          </a:p>
          <a:p>
            <a:pPr lvl="1"/>
            <a:r>
              <a:rPr lang="en-GB" sz="2200" dirty="0">
                <a:solidFill>
                  <a:schemeClr val="tx1">
                    <a:lumMod val="85000"/>
                    <a:lumOff val="15000"/>
                  </a:schemeClr>
                </a:solidFill>
              </a:rPr>
              <a:t>X @ICN_framework </a:t>
            </a:r>
          </a:p>
          <a:p>
            <a:pPr lvl="1"/>
            <a:r>
              <a:rPr lang="en-GB" sz="2200" dirty="0">
                <a:solidFill>
                  <a:schemeClr val="tx1">
                    <a:lumMod val="85000"/>
                    <a:lumOff val="15000"/>
                  </a:schemeClr>
                </a:solidFill>
              </a:rPr>
              <a:t>@GP_DevTeam</a:t>
            </a:r>
          </a:p>
          <a:p>
            <a:pPr>
              <a:lnSpc>
                <a:spcPct val="90000"/>
              </a:lnSpc>
            </a:pPr>
            <a:endParaRPr lang="en-GB" sz="1100" dirty="0">
              <a:latin typeface="Calibri" panose="020F0502020204030204" pitchFamily="34" charset="0"/>
            </a:endParaRPr>
          </a:p>
          <a:p>
            <a:pPr marL="0" indent="0">
              <a:lnSpc>
                <a:spcPct val="90000"/>
              </a:lnSpc>
              <a:buNone/>
            </a:pPr>
            <a:r>
              <a:rPr lang="en-GB" sz="2600" dirty="0">
                <a:latin typeface="Calibri" panose="020F0502020204030204" pitchFamily="34" charset="0"/>
              </a:rPr>
              <a:t>Or contact… </a:t>
            </a:r>
          </a:p>
          <a:p>
            <a:pPr marL="0" indent="0">
              <a:lnSpc>
                <a:spcPct val="90000"/>
              </a:lnSpc>
              <a:buNone/>
            </a:pPr>
            <a:endParaRPr lang="en-GB" sz="2600" dirty="0">
              <a:latin typeface="Calibri" panose="020F0502020204030204" pitchFamily="34" charset="0"/>
            </a:endParaRPr>
          </a:p>
          <a:p>
            <a:pPr marL="0" indent="0">
              <a:lnSpc>
                <a:spcPct val="90000"/>
              </a:lnSpc>
              <a:buNone/>
            </a:pPr>
            <a:r>
              <a:rPr lang="en-GB" sz="2600" dirty="0">
                <a:latin typeface="Calibri" panose="020F0502020204030204" pitchFamily="34" charset="0"/>
                <a:hlinkClick r:id="rId4"/>
              </a:rPr>
              <a:t>ICN@greatplaces.org.uk</a:t>
            </a:r>
            <a:endParaRPr lang="en-GB" sz="2600" dirty="0">
              <a:latin typeface="Calibri" panose="020F0502020204030204" pitchFamily="34" charset="0"/>
            </a:endParaRPr>
          </a:p>
          <a:p>
            <a:pPr marL="0" indent="0">
              <a:lnSpc>
                <a:spcPct val="90000"/>
              </a:lnSpc>
              <a:buNone/>
            </a:pPr>
            <a:r>
              <a:rPr lang="en-GB" sz="2600" dirty="0">
                <a:latin typeface="Calibri" panose="020F0502020204030204" pitchFamily="34" charset="0"/>
                <a:hlinkClick r:id="rId5"/>
              </a:rPr>
              <a:t>Joanne.Whitehead@greatplaces.org.uk</a:t>
            </a:r>
            <a:endParaRPr lang="en-GB" sz="2600" dirty="0">
              <a:latin typeface="Calibri" panose="020F0502020204030204" pitchFamily="34" charset="0"/>
            </a:endParaRPr>
          </a:p>
          <a:p>
            <a:pPr marL="0" indent="0">
              <a:lnSpc>
                <a:spcPct val="90000"/>
              </a:lnSpc>
              <a:buNone/>
            </a:pPr>
            <a:r>
              <a:rPr lang="en-GB" sz="2600" dirty="0">
                <a:latin typeface="Calibri" panose="020F0502020204030204" pitchFamily="34" charset="0"/>
                <a:hlinkClick r:id="rId6"/>
              </a:rPr>
              <a:t>Nick.Cumberland@greatplaces.org.uk </a:t>
            </a:r>
          </a:p>
          <a:p>
            <a:pPr marL="0" indent="0">
              <a:buNone/>
            </a:pPr>
            <a:r>
              <a:rPr lang="en-GB" sz="2600" dirty="0">
                <a:latin typeface="Calibri" panose="020F0502020204030204" pitchFamily="34" charset="0"/>
                <a:hlinkClick r:id="rId6"/>
              </a:rPr>
              <a:t>Nick.Gornall@greatplaces.org.uk</a:t>
            </a:r>
            <a:r>
              <a:rPr lang="en-GB" sz="2600" dirty="0">
                <a:latin typeface="Calibri" panose="020F0502020204030204" pitchFamily="34" charset="0"/>
              </a:rPr>
              <a:t> </a:t>
            </a:r>
          </a:p>
          <a:p>
            <a:pPr marL="0" indent="0">
              <a:buNone/>
            </a:pPr>
            <a:endParaRPr lang="en-GB" dirty="0"/>
          </a:p>
        </p:txBody>
      </p:sp>
      <p:sp>
        <p:nvSpPr>
          <p:cNvPr id="4" name="Rectangle 3">
            <a:extLst>
              <a:ext uri="{FF2B5EF4-FFF2-40B4-BE49-F238E27FC236}">
                <a16:creationId xmlns:a16="http://schemas.microsoft.com/office/drawing/2014/main" id="{93013F5C-6C2E-E3D0-F427-4802D9243E9D}"/>
              </a:ext>
            </a:extLst>
          </p:cNvPr>
          <p:cNvSpPr/>
          <p:nvPr/>
        </p:nvSpPr>
        <p:spPr>
          <a:xfrm>
            <a:off x="9526773" y="1"/>
            <a:ext cx="2665228" cy="6857997"/>
          </a:xfrm>
          <a:prstGeom prst="rect">
            <a:avLst/>
          </a:prstGeom>
          <a:solidFill>
            <a:srgbClr val="BED3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16CD1ED-4684-9515-5F71-F2BF6F6667F7}"/>
              </a:ext>
            </a:extLst>
          </p:cNvPr>
          <p:cNvSpPr/>
          <p:nvPr/>
        </p:nvSpPr>
        <p:spPr>
          <a:xfrm>
            <a:off x="8848948" y="-1"/>
            <a:ext cx="698204" cy="6857999"/>
          </a:xfrm>
          <a:prstGeom prst="rect">
            <a:avLst/>
          </a:prstGeom>
          <a:solidFill>
            <a:srgbClr val="0A256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18234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ED30C"/>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7D0F124E-1536-6560-392D-E74BFA17DEE7}"/>
              </a:ext>
            </a:extLst>
          </p:cNvPr>
          <p:cNvSpPr/>
          <p:nvPr/>
        </p:nvSpPr>
        <p:spPr>
          <a:xfrm>
            <a:off x="8293395" y="2530550"/>
            <a:ext cx="4980912" cy="4985508"/>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2CD31EA-65DD-FD33-0A53-F12F80FF1030}"/>
              </a:ext>
            </a:extLst>
          </p:cNvPr>
          <p:cNvSpPr>
            <a:spLocks noGrp="1"/>
          </p:cNvSpPr>
          <p:nvPr>
            <p:ph type="title"/>
          </p:nvPr>
        </p:nvSpPr>
        <p:spPr/>
        <p:txBody>
          <a:bodyPr>
            <a:normAutofit/>
          </a:bodyPr>
          <a:lstStyle/>
          <a:p>
            <a:r>
              <a:rPr lang="en-GB" sz="6000" b="1" dirty="0">
                <a:latin typeface="+mn-lt"/>
              </a:rPr>
              <a:t>Thank You </a:t>
            </a:r>
          </a:p>
        </p:txBody>
      </p:sp>
      <p:sp>
        <p:nvSpPr>
          <p:cNvPr id="3" name="Content Placeholder 2">
            <a:extLst>
              <a:ext uri="{FF2B5EF4-FFF2-40B4-BE49-F238E27FC236}">
                <a16:creationId xmlns:a16="http://schemas.microsoft.com/office/drawing/2014/main" id="{89C5DDC0-C3BB-E7B9-C1B2-CDD93717CD20}"/>
              </a:ext>
            </a:extLst>
          </p:cNvPr>
          <p:cNvSpPr>
            <a:spLocks noGrp="1"/>
          </p:cNvSpPr>
          <p:nvPr>
            <p:ph idx="1"/>
          </p:nvPr>
        </p:nvSpPr>
        <p:spPr>
          <a:xfrm>
            <a:off x="838200" y="3195915"/>
            <a:ext cx="10515600" cy="2981048"/>
          </a:xfrm>
        </p:spPr>
        <p:txBody>
          <a:bodyPr>
            <a:normAutofit/>
          </a:bodyPr>
          <a:lstStyle/>
          <a:p>
            <a:pPr marL="0" indent="0">
              <a:buNone/>
            </a:pPr>
            <a:r>
              <a:rPr lang="en-GB" sz="4800" dirty="0"/>
              <a:t>Any questions? </a:t>
            </a:r>
          </a:p>
        </p:txBody>
      </p:sp>
      <p:pic>
        <p:nvPicPr>
          <p:cNvPr id="4" name="Picture 3">
            <a:extLst>
              <a:ext uri="{FF2B5EF4-FFF2-40B4-BE49-F238E27FC236}">
                <a16:creationId xmlns:a16="http://schemas.microsoft.com/office/drawing/2014/main" id="{759B8814-309F-D355-2F5A-7309F5979C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9566" y="3330852"/>
            <a:ext cx="2981048" cy="2981048"/>
          </a:xfrm>
          <a:prstGeom prst="rect">
            <a:avLst/>
          </a:prstGeom>
        </p:spPr>
      </p:pic>
    </p:spTree>
    <p:extLst>
      <p:ext uri="{BB962C8B-B14F-4D97-AF65-F5344CB8AC3E}">
        <p14:creationId xmlns:p14="http://schemas.microsoft.com/office/powerpoint/2010/main" val="1499785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2F6BC-B281-6641-B9C7-3B55875E139C}"/>
              </a:ext>
            </a:extLst>
          </p:cNvPr>
          <p:cNvSpPr>
            <a:spLocks noGrp="1"/>
          </p:cNvSpPr>
          <p:nvPr>
            <p:ph type="title"/>
          </p:nvPr>
        </p:nvSpPr>
        <p:spPr>
          <a:xfrm>
            <a:off x="616688" y="645196"/>
            <a:ext cx="10706986" cy="552450"/>
          </a:xfrm>
        </p:spPr>
        <p:txBody>
          <a:bodyPr>
            <a:noAutofit/>
          </a:bodyPr>
          <a:lstStyle/>
          <a:p>
            <a:pPr defTabSz="685783">
              <a:spcBef>
                <a:spcPts val="750"/>
              </a:spcBef>
            </a:pPr>
            <a:r>
              <a:rPr lang="en-GB" sz="5400" b="1" dirty="0">
                <a:solidFill>
                  <a:schemeClr val="tx1">
                    <a:lumMod val="85000"/>
                    <a:lumOff val="15000"/>
                  </a:schemeClr>
                </a:solidFill>
                <a:latin typeface="Calibri" panose="020F0502020204030204"/>
                <a:ea typeface="+mn-ea"/>
                <a:cs typeface="+mn-cs"/>
              </a:rPr>
              <a:t>The ICN Team at Great Places</a:t>
            </a:r>
            <a:endParaRPr lang="en-US" sz="5400" dirty="0">
              <a:solidFill>
                <a:schemeClr val="tx1">
                  <a:lumMod val="85000"/>
                  <a:lumOff val="15000"/>
                </a:schemeClr>
              </a:solidFill>
            </a:endParaRPr>
          </a:p>
        </p:txBody>
      </p:sp>
      <p:sp>
        <p:nvSpPr>
          <p:cNvPr id="3" name="Content Placeholder 2">
            <a:extLst>
              <a:ext uri="{FF2B5EF4-FFF2-40B4-BE49-F238E27FC236}">
                <a16:creationId xmlns:a16="http://schemas.microsoft.com/office/drawing/2014/main" id="{FD60973D-2D72-B64A-B278-A3D41F113562}"/>
              </a:ext>
            </a:extLst>
          </p:cNvPr>
          <p:cNvSpPr>
            <a:spLocks noGrp="1"/>
          </p:cNvSpPr>
          <p:nvPr>
            <p:ph idx="1"/>
          </p:nvPr>
        </p:nvSpPr>
        <p:spPr>
          <a:xfrm>
            <a:off x="2032002" y="2190750"/>
            <a:ext cx="6447501" cy="3197522"/>
          </a:xfrm>
        </p:spPr>
        <p:txBody>
          <a:bodyPr>
            <a:normAutofit/>
          </a:bodyPr>
          <a:lstStyle/>
          <a:p>
            <a:pPr marL="0" indent="0">
              <a:buNone/>
            </a:pPr>
            <a:endParaRPr lang="en-GB" dirty="0"/>
          </a:p>
          <a:p>
            <a:endParaRPr lang="en-GB" dirty="0"/>
          </a:p>
        </p:txBody>
      </p:sp>
      <p:graphicFrame>
        <p:nvGraphicFramePr>
          <p:cNvPr id="4" name="Table 3">
            <a:extLst>
              <a:ext uri="{FF2B5EF4-FFF2-40B4-BE49-F238E27FC236}">
                <a16:creationId xmlns:a16="http://schemas.microsoft.com/office/drawing/2014/main" id="{235E1259-BF36-17E2-9DF4-A27E2101A48E}"/>
              </a:ext>
            </a:extLst>
          </p:cNvPr>
          <p:cNvGraphicFramePr>
            <a:graphicFrameLocks noGrp="1"/>
          </p:cNvGraphicFramePr>
          <p:nvPr>
            <p:extLst>
              <p:ext uri="{D42A27DB-BD31-4B8C-83A1-F6EECF244321}">
                <p14:modId xmlns:p14="http://schemas.microsoft.com/office/powerpoint/2010/main" val="708165312"/>
              </p:ext>
            </p:extLst>
          </p:nvPr>
        </p:nvGraphicFramePr>
        <p:xfrm>
          <a:off x="742508" y="1469728"/>
          <a:ext cx="10706984" cy="5021688"/>
        </p:xfrm>
        <a:graphic>
          <a:graphicData uri="http://schemas.openxmlformats.org/drawingml/2006/table">
            <a:tbl>
              <a:tblPr firstRow="1" bandRow="1">
                <a:tableStyleId>{5C22544A-7EE6-4342-B048-85BDC9FD1C3A}</a:tableStyleId>
              </a:tblPr>
              <a:tblGrid>
                <a:gridCol w="2676746">
                  <a:extLst>
                    <a:ext uri="{9D8B030D-6E8A-4147-A177-3AD203B41FA5}">
                      <a16:colId xmlns:a16="http://schemas.microsoft.com/office/drawing/2014/main" val="2752507287"/>
                    </a:ext>
                  </a:extLst>
                </a:gridCol>
                <a:gridCol w="2676746">
                  <a:extLst>
                    <a:ext uri="{9D8B030D-6E8A-4147-A177-3AD203B41FA5}">
                      <a16:colId xmlns:a16="http://schemas.microsoft.com/office/drawing/2014/main" val="3304918096"/>
                    </a:ext>
                  </a:extLst>
                </a:gridCol>
                <a:gridCol w="2676746">
                  <a:extLst>
                    <a:ext uri="{9D8B030D-6E8A-4147-A177-3AD203B41FA5}">
                      <a16:colId xmlns:a16="http://schemas.microsoft.com/office/drawing/2014/main" val="2491352586"/>
                    </a:ext>
                  </a:extLst>
                </a:gridCol>
                <a:gridCol w="2676746">
                  <a:extLst>
                    <a:ext uri="{9D8B030D-6E8A-4147-A177-3AD203B41FA5}">
                      <a16:colId xmlns:a16="http://schemas.microsoft.com/office/drawing/2014/main" val="3835181572"/>
                    </a:ext>
                  </a:extLst>
                </a:gridCol>
              </a:tblGrid>
              <a:tr h="1223028">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445886062"/>
                  </a:ext>
                </a:extLst>
              </a:tr>
              <a:tr h="1332191">
                <a:tc>
                  <a:txBody>
                    <a:bodyPr/>
                    <a:lstStyle/>
                    <a:p>
                      <a:pPr algn="ctr"/>
                      <a:endParaRPr lang="en-GB" sz="2000" b="1" dirty="0">
                        <a:highlight>
                          <a:srgbClr val="FFFF00"/>
                        </a:highlight>
                        <a:latin typeface="Calibri" panose="020F0502020204030204" pitchFamily="34" charset="0"/>
                      </a:endParaRPr>
                    </a:p>
                    <a:p>
                      <a:pPr algn="ctr"/>
                      <a:r>
                        <a:rPr lang="en-GB" sz="2000" b="1" dirty="0">
                          <a:latin typeface="Calibri" panose="020F0502020204030204" pitchFamily="34" charset="0"/>
                        </a:rPr>
                        <a:t>Joanne Whitehead </a:t>
                      </a:r>
                      <a:r>
                        <a:rPr lang="en-GB" sz="2000" dirty="0">
                          <a:latin typeface="Calibri" panose="020F0502020204030204" pitchFamily="34" charset="0"/>
                        </a:rPr>
                        <a:t>(Development Performance Manager)</a:t>
                      </a:r>
                    </a:p>
                  </a:txBody>
                  <a:tcPr marL="68580" marR="68580" marT="34290" marB="34290"/>
                </a:tc>
                <a:tc>
                  <a:txBody>
                    <a:bodyPr/>
                    <a:lstStyle/>
                    <a:p>
                      <a:pPr algn="ctr"/>
                      <a:endParaRPr lang="en-GB" sz="2000" b="1" dirty="0">
                        <a:latin typeface="Calibri" panose="020F0502020204030204" pitchFamily="34" charset="0"/>
                      </a:endParaRPr>
                    </a:p>
                    <a:p>
                      <a:pPr algn="ctr"/>
                      <a:r>
                        <a:rPr lang="en-GB" sz="2000" b="1" dirty="0">
                          <a:latin typeface="Calibri" panose="020F0502020204030204" pitchFamily="34" charset="0"/>
                        </a:rPr>
                        <a:t>Nick Cumberland </a:t>
                      </a:r>
                      <a:r>
                        <a:rPr lang="en-GB" sz="2000" dirty="0">
                          <a:latin typeface="Calibri" panose="020F0502020204030204" pitchFamily="34" charset="0"/>
                        </a:rPr>
                        <a:t>(Head of Programme)</a:t>
                      </a:r>
                    </a:p>
                  </a:txBody>
                  <a:tcPr marL="68580" marR="68580" marT="34290" marB="34290"/>
                </a:tc>
                <a:tc>
                  <a:txBody>
                    <a:bodyPr/>
                    <a:lstStyle/>
                    <a:p>
                      <a:pPr algn="ctr"/>
                      <a:endParaRPr lang="en-GB" sz="2000" b="1" dirty="0">
                        <a:latin typeface="Calibri" panose="020F0502020204030204" pitchFamily="34" charset="0"/>
                      </a:endParaRPr>
                    </a:p>
                    <a:p>
                      <a:pPr algn="ctr"/>
                      <a:r>
                        <a:rPr lang="en-GB" sz="2000" b="1" dirty="0">
                          <a:latin typeface="Calibri" panose="020F0502020204030204" pitchFamily="34" charset="0"/>
                        </a:rPr>
                        <a:t>Nick Gornall          </a:t>
                      </a:r>
                      <a:r>
                        <a:rPr lang="en-GB" sz="2000" dirty="0">
                          <a:latin typeface="Calibri" panose="020F0502020204030204" pitchFamily="34" charset="0"/>
                        </a:rPr>
                        <a:t>(Director of Development) </a:t>
                      </a:r>
                    </a:p>
                  </a:txBody>
                  <a:tcPr marL="68580" marR="68580" marT="34290" marB="34290"/>
                </a:tc>
                <a:tc>
                  <a:txBody>
                    <a:bodyPr/>
                    <a:lstStyle/>
                    <a:p>
                      <a:pPr algn="ctr"/>
                      <a:endParaRPr lang="en-GB" sz="2000" b="1" dirty="0">
                        <a:latin typeface="Calibri" panose="020F0502020204030204" pitchFamily="34" charset="0"/>
                      </a:endParaRPr>
                    </a:p>
                    <a:p>
                      <a:pPr algn="ctr"/>
                      <a:r>
                        <a:rPr lang="en-GB" sz="2000" b="1" dirty="0">
                          <a:latin typeface="Calibri" panose="020F0502020204030204" pitchFamily="34" charset="0"/>
                        </a:rPr>
                        <a:t>Bryan Simmons      </a:t>
                      </a:r>
                      <a:r>
                        <a:rPr lang="en-GB" sz="2000" dirty="0">
                          <a:latin typeface="Calibri" panose="020F0502020204030204" pitchFamily="34" charset="0"/>
                        </a:rPr>
                        <a:t>(Procurement Manager) </a:t>
                      </a:r>
                    </a:p>
                  </a:txBody>
                  <a:tcPr marL="68580" marR="68580" marT="34290" marB="34290"/>
                </a:tc>
                <a:extLst>
                  <a:ext uri="{0D108BD9-81ED-4DB2-BD59-A6C34878D82A}">
                    <a16:rowId xmlns:a16="http://schemas.microsoft.com/office/drawing/2014/main" val="1418708368"/>
                  </a:ext>
                </a:extLst>
              </a:tr>
              <a:tr h="1403497">
                <a:tc>
                  <a:txBody>
                    <a:bodyPr/>
                    <a:lstStyle/>
                    <a:p>
                      <a:pPr algn="ctr"/>
                      <a:endParaRPr lang="en-GB" sz="2000" dirty="0">
                        <a:latin typeface="Calibri" panose="020F0502020204030204" pitchFamily="34" charset="0"/>
                      </a:endParaRPr>
                    </a:p>
                    <a:p>
                      <a:pPr algn="ctr"/>
                      <a:r>
                        <a:rPr lang="en-GB" sz="2000" dirty="0">
                          <a:latin typeface="Calibri" panose="020F0502020204030204" pitchFamily="34" charset="0"/>
                        </a:rPr>
                        <a:t>Responsible for managing the framework</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latin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alibri" panose="020F0502020204030204" pitchFamily="34" charset="0"/>
                        </a:rPr>
                        <a:t>Responsible for day-to-day senior leadership support</a:t>
                      </a:r>
                    </a:p>
                  </a:txBody>
                  <a:tcPr marL="68580" marR="68580" marT="34290" marB="34290"/>
                </a:tc>
                <a:tc>
                  <a:txBody>
                    <a:bodyPr/>
                    <a:lstStyle/>
                    <a:p>
                      <a:pPr algn="ctr"/>
                      <a:endParaRPr lang="en-GB" sz="2000" dirty="0">
                        <a:latin typeface="Calibri" panose="020F0502020204030204" pitchFamily="34" charset="0"/>
                      </a:endParaRPr>
                    </a:p>
                    <a:p>
                      <a:pPr algn="ctr"/>
                      <a:r>
                        <a:rPr lang="en-GB" sz="2000" dirty="0">
                          <a:latin typeface="Calibri" panose="020F0502020204030204" pitchFamily="34" charset="0"/>
                        </a:rPr>
                        <a:t>Responsible for senior leadership support</a:t>
                      </a:r>
                    </a:p>
                  </a:txBody>
                  <a:tcPr marL="68580" marR="68580" marT="34290" marB="34290"/>
                </a:tc>
                <a:tc>
                  <a:txBody>
                    <a:bodyPr/>
                    <a:lstStyle/>
                    <a:p>
                      <a:pPr algn="ctr"/>
                      <a:endParaRPr lang="en-GB" sz="2000" dirty="0">
                        <a:latin typeface="Calibri" panose="020F0502020204030204" pitchFamily="34" charset="0"/>
                      </a:endParaRPr>
                    </a:p>
                    <a:p>
                      <a:pPr algn="ctr"/>
                      <a:r>
                        <a:rPr lang="en-GB" sz="2000" dirty="0">
                          <a:latin typeface="Calibri" panose="020F0502020204030204" pitchFamily="34" charset="0"/>
                        </a:rPr>
                        <a:t>Responsible for Procurement Compliance</a:t>
                      </a:r>
                    </a:p>
                  </a:txBody>
                  <a:tcPr marL="68580" marR="68580" marT="34290" marB="34290"/>
                </a:tc>
                <a:extLst>
                  <a:ext uri="{0D108BD9-81ED-4DB2-BD59-A6C34878D82A}">
                    <a16:rowId xmlns:a16="http://schemas.microsoft.com/office/drawing/2014/main" val="3085078462"/>
                  </a:ext>
                </a:extLst>
              </a:tr>
            </a:tbl>
          </a:graphicData>
        </a:graphic>
      </p:graphicFrame>
      <p:pic>
        <p:nvPicPr>
          <p:cNvPr id="9" name="Picture 3" descr="C:\Users\jwhitehead\AppData\Local\Microsoft\Windows\Temporary Internet Files\Content.Outlook\76LVZZR1\Joanne Whitehead.jpg">
            <a:extLst>
              <a:ext uri="{FF2B5EF4-FFF2-40B4-BE49-F238E27FC236}">
                <a16:creationId xmlns:a16="http://schemas.microsoft.com/office/drawing/2014/main" id="{58F03585-821F-85E0-F807-196DCA81FF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643" y="1597976"/>
            <a:ext cx="1581132" cy="19682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12" descr="A person with salt on his face&#10;&#10;Description automatically generated">
            <a:extLst>
              <a:ext uri="{FF2B5EF4-FFF2-40B4-BE49-F238E27FC236}">
                <a16:creationId xmlns:a16="http://schemas.microsoft.com/office/drawing/2014/main" id="{812E3C64-68A1-CAA7-DAAD-997073922229}"/>
              </a:ext>
            </a:extLst>
          </p:cNvPr>
          <p:cNvPicPr>
            <a:picLocks noChangeAspect="1"/>
          </p:cNvPicPr>
          <p:nvPr/>
        </p:nvPicPr>
        <p:blipFill rotWithShape="1">
          <a:blip r:embed="rId4"/>
          <a:srcRect t="12028"/>
          <a:stretch/>
        </p:blipFill>
        <p:spPr>
          <a:xfrm>
            <a:off x="6763725" y="1612153"/>
            <a:ext cx="1481862" cy="1955599"/>
          </a:xfrm>
          <a:prstGeom prst="rect">
            <a:avLst/>
          </a:prstGeom>
          <a:ln>
            <a:solidFill>
              <a:schemeClr val="accent1">
                <a:shade val="15000"/>
              </a:schemeClr>
            </a:solidFill>
          </a:ln>
        </p:spPr>
      </p:pic>
      <p:pic>
        <p:nvPicPr>
          <p:cNvPr id="5" name="Picture 4">
            <a:extLst>
              <a:ext uri="{FF2B5EF4-FFF2-40B4-BE49-F238E27FC236}">
                <a16:creationId xmlns:a16="http://schemas.microsoft.com/office/drawing/2014/main" id="{E9EF4154-D10F-00DE-389E-CC51AE33CC78}"/>
              </a:ext>
            </a:extLst>
          </p:cNvPr>
          <p:cNvPicPr>
            <a:picLocks noChangeAspect="1"/>
          </p:cNvPicPr>
          <p:nvPr/>
        </p:nvPicPr>
        <p:blipFill rotWithShape="1">
          <a:blip r:embed="rId5"/>
          <a:srcRect b="12187"/>
          <a:stretch/>
        </p:blipFill>
        <p:spPr>
          <a:xfrm>
            <a:off x="9267216" y="1612153"/>
            <a:ext cx="1499894" cy="1954074"/>
          </a:xfrm>
          <a:prstGeom prst="rect">
            <a:avLst/>
          </a:prstGeom>
          <a:ln>
            <a:solidFill>
              <a:schemeClr val="accent1">
                <a:lumMod val="50000"/>
              </a:schemeClr>
            </a:solidFill>
          </a:ln>
        </p:spPr>
      </p:pic>
      <p:pic>
        <p:nvPicPr>
          <p:cNvPr id="8" name="Picture 7" descr="A person wearing glasses and a white shirt&#10;&#10;Description automatically generated">
            <a:extLst>
              <a:ext uri="{FF2B5EF4-FFF2-40B4-BE49-F238E27FC236}">
                <a16:creationId xmlns:a16="http://schemas.microsoft.com/office/drawing/2014/main" id="{37EEBFFB-64D4-62D4-3686-97FA071C6D33}"/>
              </a:ext>
            </a:extLst>
          </p:cNvPr>
          <p:cNvPicPr>
            <a:picLocks noChangeAspect="1"/>
          </p:cNvPicPr>
          <p:nvPr/>
        </p:nvPicPr>
        <p:blipFill rotWithShape="1">
          <a:blip r:embed="rId6"/>
          <a:srcRect l="3653" t="12553"/>
          <a:stretch/>
        </p:blipFill>
        <p:spPr>
          <a:xfrm>
            <a:off x="3950014" y="1597976"/>
            <a:ext cx="1663286" cy="2012849"/>
          </a:xfrm>
          <a:prstGeom prst="rect">
            <a:avLst/>
          </a:prstGeom>
          <a:ln w="12700">
            <a:solidFill>
              <a:schemeClr val="tx1">
                <a:lumMod val="85000"/>
                <a:lumOff val="15000"/>
              </a:schemeClr>
            </a:solidFill>
          </a:ln>
        </p:spPr>
      </p:pic>
    </p:spTree>
    <p:extLst>
      <p:ext uri="{BB962C8B-B14F-4D97-AF65-F5344CB8AC3E}">
        <p14:creationId xmlns:p14="http://schemas.microsoft.com/office/powerpoint/2010/main" val="461713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915" y="861836"/>
            <a:ext cx="7665779" cy="714375"/>
          </a:xfrm>
        </p:spPr>
        <p:txBody>
          <a:bodyPr>
            <a:normAutofit fontScale="90000"/>
          </a:bodyPr>
          <a:lstStyle/>
          <a:p>
            <a:pPr defTabSz="685783">
              <a:spcBef>
                <a:spcPts val="750"/>
              </a:spcBef>
            </a:pPr>
            <a:r>
              <a:rPr lang="en-GB" sz="6000" b="1" dirty="0">
                <a:solidFill>
                  <a:schemeClr val="tx1">
                    <a:lumMod val="85000"/>
                    <a:lumOff val="15000"/>
                  </a:schemeClr>
                </a:solidFill>
                <a:latin typeface="Calibri" panose="020F0502020204030204"/>
                <a:ea typeface="+mn-ea"/>
                <a:cs typeface="+mn-cs"/>
              </a:rPr>
              <a:t>Innovation Chain History</a:t>
            </a:r>
            <a:br>
              <a:rPr lang="en-GB" b="1" dirty="0">
                <a:solidFill>
                  <a:srgbClr val="002060"/>
                </a:solidFill>
                <a:latin typeface="Calibri" panose="020F0502020204030204"/>
                <a:ea typeface="+mn-ea"/>
                <a:cs typeface="+mn-cs"/>
              </a:rPr>
            </a:br>
            <a:endParaRPr lang="en-GB" dirty="0"/>
          </a:p>
        </p:txBody>
      </p:sp>
      <p:sp>
        <p:nvSpPr>
          <p:cNvPr id="3" name="Content Placeholder 2"/>
          <p:cNvSpPr>
            <a:spLocks noGrp="1"/>
          </p:cNvSpPr>
          <p:nvPr>
            <p:ph idx="1"/>
          </p:nvPr>
        </p:nvSpPr>
        <p:spPr>
          <a:xfrm>
            <a:off x="2222502" y="1876427"/>
            <a:ext cx="6447501" cy="3359447"/>
          </a:xfrm>
        </p:spPr>
        <p:txBody>
          <a:bodyPr>
            <a:normAutofit/>
          </a:bodyPr>
          <a:lstStyle/>
          <a:p>
            <a:pPr defTabSz="685783">
              <a:buClr>
                <a:schemeClr val="tx1"/>
              </a:buClr>
            </a:pPr>
            <a:endParaRPr lang="en-GB" sz="2250" dirty="0">
              <a:solidFill>
                <a:schemeClr val="accent1">
                  <a:lumMod val="75000"/>
                </a:schemeClr>
              </a:solidFill>
              <a:latin typeface="Calibri" panose="020F0502020204030204"/>
            </a:endParaRPr>
          </a:p>
          <a:p>
            <a:pPr marL="0" indent="0" defTabSz="685783">
              <a:buClr>
                <a:schemeClr val="tx1"/>
              </a:buClr>
              <a:buNone/>
            </a:pPr>
            <a:r>
              <a:rPr lang="en-GB" sz="2250" dirty="0">
                <a:solidFill>
                  <a:srgbClr val="002060"/>
                </a:solidFill>
                <a:latin typeface="Calibri" panose="020F0502020204030204"/>
              </a:rPr>
              <a:t> </a:t>
            </a:r>
          </a:p>
          <a:p>
            <a:pPr marL="171446" indent="-171446" defTabSz="685783"/>
            <a:endParaRPr lang="en-GB" sz="2250" dirty="0">
              <a:solidFill>
                <a:srgbClr val="002060"/>
              </a:solidFill>
              <a:latin typeface="Calibri" panose="020F0502020204030204"/>
            </a:endParaRPr>
          </a:p>
          <a:p>
            <a:pPr marL="0" indent="0" defTabSz="685783">
              <a:buClr>
                <a:schemeClr val="tx1"/>
              </a:buClr>
              <a:buNone/>
            </a:pPr>
            <a:r>
              <a:rPr lang="en-GB" sz="2250" dirty="0">
                <a:solidFill>
                  <a:srgbClr val="002060"/>
                </a:solidFill>
                <a:latin typeface="Calibri" panose="020F0502020204030204"/>
              </a:rPr>
              <a:t> </a:t>
            </a:r>
          </a:p>
        </p:txBody>
      </p:sp>
      <p:graphicFrame>
        <p:nvGraphicFramePr>
          <p:cNvPr id="5" name="Table 4"/>
          <p:cNvGraphicFramePr>
            <a:graphicFrameLocks noGrp="1"/>
          </p:cNvGraphicFramePr>
          <p:nvPr>
            <p:extLst>
              <p:ext uri="{D42A27DB-BD31-4B8C-83A1-F6EECF244321}">
                <p14:modId xmlns:p14="http://schemas.microsoft.com/office/powerpoint/2010/main" val="204931756"/>
              </p:ext>
            </p:extLst>
          </p:nvPr>
        </p:nvGraphicFramePr>
        <p:xfrm>
          <a:off x="935665" y="1782282"/>
          <a:ext cx="10430540" cy="4519002"/>
        </p:xfrm>
        <a:graphic>
          <a:graphicData uri="http://schemas.openxmlformats.org/drawingml/2006/table">
            <a:tbl>
              <a:tblPr firstRow="1" bandRow="1">
                <a:tableStyleId>{5C22544A-7EE6-4342-B048-85BDC9FD1C3A}</a:tableStyleId>
              </a:tblPr>
              <a:tblGrid>
                <a:gridCol w="1759452">
                  <a:extLst>
                    <a:ext uri="{9D8B030D-6E8A-4147-A177-3AD203B41FA5}">
                      <a16:colId xmlns:a16="http://schemas.microsoft.com/office/drawing/2014/main" val="20000"/>
                    </a:ext>
                  </a:extLst>
                </a:gridCol>
                <a:gridCol w="8671088">
                  <a:extLst>
                    <a:ext uri="{9D8B030D-6E8A-4147-A177-3AD203B41FA5}">
                      <a16:colId xmlns:a16="http://schemas.microsoft.com/office/drawing/2014/main" val="20001"/>
                    </a:ext>
                  </a:extLst>
                </a:gridCol>
              </a:tblGrid>
              <a:tr h="368112">
                <a:tc>
                  <a:txBody>
                    <a:bodyPr/>
                    <a:lstStyle/>
                    <a:p>
                      <a:pPr marL="0" algn="l" defTabSz="457200" rtl="0" eaLnBrk="1" latinLnBrk="0" hangingPunct="1"/>
                      <a:r>
                        <a:rPr lang="en-GB" sz="2400" b="1" kern="1200" dirty="0">
                          <a:solidFill>
                            <a:schemeClr val="bg1"/>
                          </a:solidFill>
                          <a:latin typeface="Calibri" panose="020F0502020204030204"/>
                          <a:ea typeface="+mn-ea"/>
                          <a:cs typeface="+mn-cs"/>
                        </a:rPr>
                        <a:t>Year</a:t>
                      </a:r>
                    </a:p>
                  </a:txBody>
                  <a:tcPr marL="68580" marR="68580" marT="34290" marB="34290"/>
                </a:tc>
                <a:tc>
                  <a:txBody>
                    <a:bodyPr/>
                    <a:lstStyle/>
                    <a:p>
                      <a:pPr marL="0" algn="l" defTabSz="457200" rtl="0" eaLnBrk="1" latinLnBrk="0" hangingPunct="1"/>
                      <a:r>
                        <a:rPr lang="en-GB" sz="2400" b="1" kern="1200" dirty="0">
                          <a:solidFill>
                            <a:schemeClr val="bg1"/>
                          </a:solidFill>
                          <a:latin typeface="Calibri" panose="020F0502020204030204"/>
                          <a:ea typeface="+mn-ea"/>
                          <a:cs typeface="+mn-cs"/>
                        </a:rPr>
                        <a:t>ICNW/ICN History</a:t>
                      </a:r>
                    </a:p>
                  </a:txBody>
                  <a:tcPr marL="68580" marR="68580" marT="34290" marB="34290"/>
                </a:tc>
                <a:extLst>
                  <a:ext uri="{0D108BD9-81ED-4DB2-BD59-A6C34878D82A}">
                    <a16:rowId xmlns:a16="http://schemas.microsoft.com/office/drawing/2014/main" val="10000"/>
                  </a:ext>
                </a:extLst>
              </a:tr>
              <a:tr h="76426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2400" b="1" kern="1200" baseline="0" dirty="0">
                          <a:solidFill>
                            <a:schemeClr val="accent1">
                              <a:lumMod val="50000"/>
                            </a:schemeClr>
                          </a:solidFill>
                          <a:latin typeface="Calibri" panose="020F0502020204030204"/>
                          <a:ea typeface="+mn-ea"/>
                          <a:cs typeface="+mn-cs"/>
                        </a:rPr>
                        <a:t>2012 </a:t>
                      </a:r>
                    </a:p>
                    <a:p>
                      <a:pPr marL="0" algn="l" defTabSz="457200" rtl="0" eaLnBrk="1" latinLnBrk="0" hangingPunct="1"/>
                      <a:endParaRPr lang="en-GB" sz="2400" b="1" kern="1200" baseline="0" dirty="0">
                        <a:solidFill>
                          <a:schemeClr val="accent1">
                            <a:lumMod val="50000"/>
                          </a:schemeClr>
                        </a:solidFill>
                        <a:latin typeface="Calibri" panose="020F0502020204030204"/>
                        <a:ea typeface="+mn-ea"/>
                        <a:cs typeface="+mn-cs"/>
                      </a:endParaRPr>
                    </a:p>
                  </a:txBody>
                  <a:tcPr marL="68580" marR="68580" marT="34290" marB="34290"/>
                </a:tc>
                <a:tc>
                  <a:txBody>
                    <a:bodyPr/>
                    <a:lstStyle/>
                    <a:p>
                      <a:r>
                        <a:rPr lang="en-GB" sz="2400" b="0" baseline="0" dirty="0">
                          <a:solidFill>
                            <a:schemeClr val="accent1">
                              <a:lumMod val="50000"/>
                            </a:schemeClr>
                          </a:solidFill>
                          <a:latin typeface="Calibri" panose="020F0502020204030204"/>
                        </a:rPr>
                        <a:t>Innovation Chain North West (ICNW) principle founded by Great Places</a:t>
                      </a:r>
                    </a:p>
                  </a:txBody>
                  <a:tcPr marL="68580" marR="68580" marT="34290" marB="34290"/>
                </a:tc>
                <a:extLst>
                  <a:ext uri="{0D108BD9-81ED-4DB2-BD59-A6C34878D82A}">
                    <a16:rowId xmlns:a16="http://schemas.microsoft.com/office/drawing/2014/main" val="10001"/>
                  </a:ext>
                </a:extLst>
              </a:tr>
              <a:tr h="764261">
                <a:tc>
                  <a:txBody>
                    <a:bodyPr/>
                    <a:lstStyle/>
                    <a:p>
                      <a:pPr marL="0" algn="l" defTabSz="457200" rtl="0" eaLnBrk="1" latinLnBrk="0" hangingPunct="1"/>
                      <a:r>
                        <a:rPr lang="en-GB" sz="2400" b="1" kern="1200" baseline="0" dirty="0">
                          <a:solidFill>
                            <a:schemeClr val="accent1">
                              <a:lumMod val="50000"/>
                            </a:schemeClr>
                          </a:solidFill>
                          <a:latin typeface="Calibri" panose="020F0502020204030204"/>
                          <a:ea typeface="+mn-ea"/>
                          <a:cs typeface="+mn-cs"/>
                        </a:rPr>
                        <a:t>2012-2016 </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baseline="0" dirty="0">
                          <a:solidFill>
                            <a:schemeClr val="accent1">
                              <a:lumMod val="50000"/>
                            </a:schemeClr>
                          </a:solidFill>
                          <a:latin typeface="Calibri" panose="020F0502020204030204"/>
                        </a:rPr>
                        <a:t>ICNW Framework jointly procured by GP, Adactus, Plus Dane and Harvest</a:t>
                      </a:r>
                      <a:endParaRPr lang="en-GB" sz="2400" baseline="0" dirty="0">
                        <a:solidFill>
                          <a:schemeClr val="accent1">
                            <a:lumMod val="50000"/>
                          </a:schemeClr>
                        </a:solidFill>
                      </a:endParaRPr>
                    </a:p>
                  </a:txBody>
                  <a:tcPr marL="68580" marR="68580" marT="34290" marB="34290"/>
                </a:tc>
                <a:extLst>
                  <a:ext uri="{0D108BD9-81ED-4DB2-BD59-A6C34878D82A}">
                    <a16:rowId xmlns:a16="http://schemas.microsoft.com/office/drawing/2014/main" val="10002"/>
                  </a:ext>
                </a:extLst>
              </a:tr>
              <a:tr h="92475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2400" b="1" kern="1200" baseline="0" dirty="0">
                          <a:solidFill>
                            <a:schemeClr val="accent1">
                              <a:lumMod val="50000"/>
                            </a:schemeClr>
                          </a:solidFill>
                          <a:latin typeface="Calibri" panose="020F0502020204030204"/>
                          <a:ea typeface="+mn-ea"/>
                          <a:cs typeface="+mn-cs"/>
                        </a:rPr>
                        <a:t>2016-2020</a:t>
                      </a:r>
                    </a:p>
                    <a:p>
                      <a:pPr marL="0" algn="l" defTabSz="457200" rtl="0" eaLnBrk="1" latinLnBrk="0" hangingPunct="1"/>
                      <a:endParaRPr lang="en-GB" sz="2400" b="1" kern="1200" baseline="0" dirty="0">
                        <a:solidFill>
                          <a:schemeClr val="accent1">
                            <a:lumMod val="50000"/>
                          </a:schemeClr>
                        </a:solidFill>
                        <a:latin typeface="Calibri" panose="020F0502020204030204"/>
                        <a:ea typeface="+mn-ea"/>
                        <a:cs typeface="+mn-cs"/>
                      </a:endParaRPr>
                    </a:p>
                  </a:txBody>
                  <a:tcPr marL="68580" marR="68580" marT="34290" marB="34290"/>
                </a:tc>
                <a:tc>
                  <a:txBody>
                    <a:bodyPr/>
                    <a:lstStyle/>
                    <a:p>
                      <a:pPr marL="0" lvl="0" indent="0" defTabSz="914377">
                        <a:lnSpc>
                          <a:spcPct val="90000"/>
                        </a:lnSpc>
                        <a:buClr>
                          <a:schemeClr val="tx1"/>
                        </a:buClr>
                        <a:buSzTx/>
                        <a:buFont typeface="Arial" panose="020B0604020202020204" pitchFamily="34" charset="0"/>
                        <a:buNone/>
                      </a:pPr>
                      <a:r>
                        <a:rPr lang="en-GB" sz="2400" baseline="0" dirty="0">
                          <a:solidFill>
                            <a:schemeClr val="accent1">
                              <a:lumMod val="50000"/>
                            </a:schemeClr>
                          </a:solidFill>
                          <a:latin typeface="Calibri" panose="020F0502020204030204"/>
                        </a:rPr>
                        <a:t>ICNW Framework solely procured by GP, serviced 17 clients. Between 2012 and 2020 in excess of 4000 new homes and expenditure of £400m+ has been procured through ICNW.</a:t>
                      </a:r>
                      <a:endParaRPr lang="en-GB" sz="2400" baseline="0" dirty="0">
                        <a:solidFill>
                          <a:schemeClr val="accent1">
                            <a:lumMod val="50000"/>
                          </a:schemeClr>
                        </a:solidFill>
                      </a:endParaRPr>
                    </a:p>
                  </a:txBody>
                  <a:tcPr marL="68580" marR="68580" marT="34290" marB="34290"/>
                </a:tc>
                <a:extLst>
                  <a:ext uri="{0D108BD9-81ED-4DB2-BD59-A6C34878D82A}">
                    <a16:rowId xmlns:a16="http://schemas.microsoft.com/office/drawing/2014/main" val="10003"/>
                  </a:ext>
                </a:extLst>
              </a:tr>
              <a:tr h="764261">
                <a:tc>
                  <a:txBody>
                    <a:bodyPr/>
                    <a:lstStyle/>
                    <a:p>
                      <a:pPr marL="0" algn="l" defTabSz="457200" rtl="0" eaLnBrk="1" latinLnBrk="0" hangingPunct="1"/>
                      <a:r>
                        <a:rPr lang="en-GB" sz="2400" b="1" kern="1200" baseline="0" dirty="0">
                          <a:solidFill>
                            <a:schemeClr val="accent1">
                              <a:lumMod val="50000"/>
                            </a:schemeClr>
                          </a:solidFill>
                          <a:latin typeface="Calibri" panose="020F0502020204030204"/>
                          <a:ea typeface="+mn-ea"/>
                          <a:cs typeface="+mn-cs"/>
                        </a:rPr>
                        <a:t>July 2020 </a:t>
                      </a:r>
                    </a:p>
                  </a:txBody>
                  <a:tcPr marL="68580" marR="68580" marT="34290" marB="34290"/>
                </a:tc>
                <a:tc>
                  <a:txBody>
                    <a:bodyPr/>
                    <a:lstStyle/>
                    <a:p>
                      <a:r>
                        <a:rPr lang="en-GB" sz="2400" baseline="0" dirty="0">
                          <a:solidFill>
                            <a:schemeClr val="accent1">
                              <a:lumMod val="50000"/>
                            </a:schemeClr>
                          </a:solidFill>
                          <a:latin typeface="Calibri" panose="020F0502020204030204"/>
                        </a:rPr>
                        <a:t>ICN Framework operational – 33 clients in June 2024. Throughput value of c£650m</a:t>
                      </a:r>
                      <a:endParaRPr lang="en-GB" sz="2400" baseline="0" dirty="0">
                        <a:solidFill>
                          <a:schemeClr val="accent1">
                            <a:lumMod val="50000"/>
                          </a:schemeClr>
                        </a:solidFill>
                      </a:endParaRPr>
                    </a:p>
                  </a:txBody>
                  <a:tcPr marL="68580" marR="68580" marT="34290" marB="34290"/>
                </a:tc>
                <a:extLst>
                  <a:ext uri="{0D108BD9-81ED-4DB2-BD59-A6C34878D82A}">
                    <a16:rowId xmlns:a16="http://schemas.microsoft.com/office/drawing/2014/main" val="10004"/>
                  </a:ext>
                </a:extLst>
              </a:tr>
              <a:tr h="628230">
                <a:tc>
                  <a:txBody>
                    <a:bodyPr/>
                    <a:lstStyle/>
                    <a:p>
                      <a:pPr marL="0" algn="l" defTabSz="457200" rtl="0" eaLnBrk="1" latinLnBrk="0" hangingPunct="1"/>
                      <a:r>
                        <a:rPr lang="en-GB" sz="2400" b="1" kern="1200" baseline="0" dirty="0">
                          <a:solidFill>
                            <a:schemeClr val="accent1">
                              <a:lumMod val="50000"/>
                            </a:schemeClr>
                          </a:solidFill>
                          <a:latin typeface="Calibri" panose="020F0502020204030204"/>
                          <a:ea typeface="+mn-ea"/>
                          <a:cs typeface="+mn-cs"/>
                        </a:rPr>
                        <a:t>July 2024</a:t>
                      </a:r>
                    </a:p>
                  </a:txBody>
                  <a:tcPr marL="68580" marR="68580" marT="34290" marB="34290"/>
                </a:tc>
                <a:tc>
                  <a:txBody>
                    <a:bodyPr/>
                    <a:lstStyle/>
                    <a:p>
                      <a:r>
                        <a:rPr lang="en-GB" sz="2400" baseline="0" dirty="0">
                          <a:solidFill>
                            <a:schemeClr val="accent1">
                              <a:lumMod val="50000"/>
                            </a:schemeClr>
                          </a:solidFill>
                        </a:rPr>
                        <a:t>ICN Framework 2024 – 2028 operational </a:t>
                      </a:r>
                    </a:p>
                  </a:txBody>
                  <a:tcPr marL="68580" marR="68580" marT="34290" marB="34290"/>
                </a:tc>
                <a:extLst>
                  <a:ext uri="{0D108BD9-81ED-4DB2-BD59-A6C34878D82A}">
                    <a16:rowId xmlns:a16="http://schemas.microsoft.com/office/drawing/2014/main" val="957973925"/>
                  </a:ext>
                </a:extLst>
              </a:tr>
            </a:tbl>
          </a:graphicData>
        </a:graphic>
      </p:graphicFrame>
    </p:spTree>
    <p:extLst>
      <p:ext uri="{BB962C8B-B14F-4D97-AF65-F5344CB8AC3E}">
        <p14:creationId xmlns:p14="http://schemas.microsoft.com/office/powerpoint/2010/main" val="1795819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97E4B61-3BF7-597F-218C-F12AAC828FA6}"/>
              </a:ext>
            </a:extLst>
          </p:cNvPr>
          <p:cNvGrpSpPr/>
          <p:nvPr/>
        </p:nvGrpSpPr>
        <p:grpSpPr>
          <a:xfrm>
            <a:off x="8848948" y="-1"/>
            <a:ext cx="3343053" cy="6857999"/>
            <a:chOff x="8848948" y="-1"/>
            <a:chExt cx="3343053" cy="6857999"/>
          </a:xfrm>
        </p:grpSpPr>
        <p:sp>
          <p:nvSpPr>
            <p:cNvPr id="10" name="Rectangle 9">
              <a:extLst>
                <a:ext uri="{FF2B5EF4-FFF2-40B4-BE49-F238E27FC236}">
                  <a16:creationId xmlns:a16="http://schemas.microsoft.com/office/drawing/2014/main" id="{0DD1E9A7-1D1E-EE51-8AFF-055D4B11C183}"/>
                </a:ext>
              </a:extLst>
            </p:cNvPr>
            <p:cNvSpPr/>
            <p:nvPr/>
          </p:nvSpPr>
          <p:spPr>
            <a:xfrm>
              <a:off x="9526773" y="1"/>
              <a:ext cx="2665228" cy="6857997"/>
            </a:xfrm>
            <a:prstGeom prst="rect">
              <a:avLst/>
            </a:prstGeom>
            <a:solidFill>
              <a:srgbClr val="BED3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A73B9E4-303D-4B88-F4A3-EF7B7E20AF97}"/>
                </a:ext>
              </a:extLst>
            </p:cNvPr>
            <p:cNvSpPr/>
            <p:nvPr/>
          </p:nvSpPr>
          <p:spPr>
            <a:xfrm>
              <a:off x="8848948" y="-1"/>
              <a:ext cx="698204" cy="6857999"/>
            </a:xfrm>
            <a:prstGeom prst="rect">
              <a:avLst/>
            </a:prstGeom>
            <a:solidFill>
              <a:srgbClr val="0A256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title"/>
          </p:nvPr>
        </p:nvSpPr>
        <p:spPr>
          <a:xfrm>
            <a:off x="9611944" y="705916"/>
            <a:ext cx="3737268" cy="1320800"/>
          </a:xfrm>
        </p:spPr>
        <p:txBody>
          <a:bodyPr>
            <a:noAutofit/>
          </a:bodyPr>
          <a:lstStyle/>
          <a:p>
            <a:r>
              <a:rPr lang="en-GB" sz="4800" b="1" dirty="0">
                <a:solidFill>
                  <a:schemeClr val="tx1">
                    <a:lumMod val="85000"/>
                    <a:lumOff val="15000"/>
                  </a:schemeClr>
                </a:solidFill>
                <a:latin typeface="Calibri" panose="020F0502020204030204" pitchFamily="34" charset="0"/>
              </a:rPr>
              <a:t>ICN 2024 Tender</a:t>
            </a:r>
          </a:p>
        </p:txBody>
      </p:sp>
      <p:sp>
        <p:nvSpPr>
          <p:cNvPr id="8" name="Content Placeholder 7">
            <a:extLst>
              <a:ext uri="{FF2B5EF4-FFF2-40B4-BE49-F238E27FC236}">
                <a16:creationId xmlns:a16="http://schemas.microsoft.com/office/drawing/2014/main" id="{AFCC1FF0-5857-67B8-8FBE-0BA907024DA3}"/>
              </a:ext>
            </a:extLst>
          </p:cNvPr>
          <p:cNvSpPr>
            <a:spLocks noGrp="1"/>
          </p:cNvSpPr>
          <p:nvPr>
            <p:ph idx="1"/>
          </p:nvPr>
        </p:nvSpPr>
        <p:spPr>
          <a:xfrm>
            <a:off x="436880" y="467360"/>
            <a:ext cx="8347276" cy="5709603"/>
          </a:xfrm>
        </p:spPr>
        <p:txBody>
          <a:bodyPr>
            <a:normAutofit/>
          </a:bodyPr>
          <a:lstStyle/>
          <a:p>
            <a:pPr marL="0" lvl="0" indent="0" eaLnBrk="0" fontAlgn="base" hangingPunct="0">
              <a:lnSpc>
                <a:spcPct val="100000"/>
              </a:lnSpc>
              <a:spcBef>
                <a:spcPct val="0"/>
              </a:spcBef>
              <a:spcAft>
                <a:spcPct val="0"/>
              </a:spcAft>
              <a:buNone/>
            </a:pPr>
            <a:endParaRPr lang="en-GB" altLang="en-US" sz="1600" dirty="0"/>
          </a:p>
          <a:p>
            <a:pPr marL="0" lvl="0" indent="0" eaLnBrk="0" fontAlgn="base" hangingPunct="0">
              <a:lnSpc>
                <a:spcPct val="100000"/>
              </a:lnSpc>
              <a:spcBef>
                <a:spcPct val="0"/>
              </a:spcBef>
              <a:spcAft>
                <a:spcPct val="0"/>
              </a:spcAft>
              <a:buFontTx/>
              <a:buChar char="•"/>
            </a:pPr>
            <a:r>
              <a:rPr lang="en-GB" altLang="en-US" sz="2000" dirty="0">
                <a:latin typeface="Aptos" panose="020B0004020202020204" pitchFamily="34" charset="0"/>
                <a:ea typeface="Aptos" panose="020B0004020202020204" pitchFamily="34" charset="0"/>
                <a:cs typeface="Aptos" panose="020B0004020202020204" pitchFamily="34" charset="0"/>
              </a:rPr>
              <a:t>The £1.5bn tender was issued to the market in October 23, with a return date of Dec 23. </a:t>
            </a:r>
            <a:endParaRPr lang="en-GB" altLang="en-US" sz="2000" dirty="0"/>
          </a:p>
          <a:p>
            <a:pPr marL="0" lvl="0" indent="0" eaLnBrk="0" fontAlgn="base" hangingPunct="0">
              <a:lnSpc>
                <a:spcPct val="100000"/>
              </a:lnSpc>
              <a:spcBef>
                <a:spcPct val="0"/>
              </a:spcBef>
              <a:spcAft>
                <a:spcPct val="0"/>
              </a:spcAft>
              <a:buFontTx/>
              <a:buChar char="•"/>
            </a:pPr>
            <a:r>
              <a:rPr lang="en-GB" altLang="en-US" sz="2000" dirty="0">
                <a:latin typeface="Aptos" panose="020B0004020202020204" pitchFamily="34" charset="0"/>
                <a:ea typeface="Aptos" panose="020B0004020202020204" pitchFamily="34" charset="0"/>
                <a:cs typeface="Times New Roman" panose="02020603050405020304" pitchFamily="18" charset="0"/>
              </a:rPr>
              <a:t>An increase of 23% in tender submissions from 19/20</a:t>
            </a:r>
            <a:endParaRPr lang="en-GB" altLang="en-US" sz="2000" dirty="0"/>
          </a:p>
          <a:p>
            <a:pPr marL="0" lvl="0" indent="0" eaLnBrk="0" fontAlgn="base" hangingPunct="0">
              <a:lnSpc>
                <a:spcPct val="100000"/>
              </a:lnSpc>
              <a:spcBef>
                <a:spcPct val="0"/>
              </a:spcBef>
              <a:spcAft>
                <a:spcPct val="0"/>
              </a:spcAft>
              <a:buFontTx/>
              <a:buChar char="•"/>
            </a:pPr>
            <a:r>
              <a:rPr lang="en-GB" altLang="en-US" sz="2000" dirty="0">
                <a:latin typeface="Aptos" panose="020B0004020202020204" pitchFamily="34" charset="0"/>
                <a:ea typeface="Aptos" panose="020B0004020202020204" pitchFamily="34" charset="0"/>
                <a:cs typeface="Times New Roman" panose="02020603050405020304" pitchFamily="18" charset="0"/>
              </a:rPr>
              <a:t>Re</a:t>
            </a:r>
            <a:r>
              <a:rPr lang="en-GB" altLang="en-US" sz="2000" dirty="0">
                <a:latin typeface="Aptos" panose="020B0004020202020204" pitchFamily="34" charset="0"/>
                <a:ea typeface="Aptos" panose="020B0004020202020204" pitchFamily="34" charset="0"/>
                <a:cs typeface="Aptos" panose="020B0004020202020204" pitchFamily="34" charset="0"/>
              </a:rPr>
              <a:t>flects the reputation and value placed on ICN</a:t>
            </a:r>
            <a:r>
              <a:rPr lang="en-GB" altLang="en-US" sz="2000" dirty="0">
                <a:latin typeface="Aptos" panose="020B0004020202020204" pitchFamily="34" charset="0"/>
                <a:ea typeface="Aptos" panose="020B0004020202020204" pitchFamily="34" charset="0"/>
                <a:cs typeface="Times New Roman" panose="02020603050405020304" pitchFamily="18" charset="0"/>
              </a:rPr>
              <a:t>. </a:t>
            </a:r>
            <a:endParaRPr lang="en-GB" altLang="en-US" sz="2000" dirty="0"/>
          </a:p>
          <a:p>
            <a:pPr marL="0" lvl="0" indent="0" eaLnBrk="0" fontAlgn="base" hangingPunct="0">
              <a:lnSpc>
                <a:spcPct val="100000"/>
              </a:lnSpc>
              <a:spcBef>
                <a:spcPct val="0"/>
              </a:spcBef>
              <a:spcAft>
                <a:spcPct val="0"/>
              </a:spcAft>
              <a:buFontTx/>
              <a:buChar char="•"/>
            </a:pPr>
            <a:r>
              <a:rPr lang="en-GB" altLang="en-US" sz="2000" dirty="0">
                <a:latin typeface="Aptos" panose="020B0004020202020204" pitchFamily="34" charset="0"/>
                <a:ea typeface="Aptos" panose="020B0004020202020204" pitchFamily="34" charset="0"/>
                <a:cs typeface="Times New Roman" panose="02020603050405020304" pitchFamily="18" charset="0"/>
              </a:rPr>
              <a:t>Evaluation of over 800 bids were evaluated by GP development team and other existing ICN clients. </a:t>
            </a:r>
            <a:endParaRPr lang="en-GB" altLang="en-US" sz="2000" dirty="0"/>
          </a:p>
          <a:p>
            <a:pPr marL="0" lvl="0" indent="0" eaLnBrk="0" fontAlgn="base" hangingPunct="0">
              <a:lnSpc>
                <a:spcPct val="100000"/>
              </a:lnSpc>
              <a:spcBef>
                <a:spcPct val="0"/>
              </a:spcBef>
              <a:spcAft>
                <a:spcPct val="0"/>
              </a:spcAft>
              <a:buFontTx/>
              <a:buChar char="•"/>
            </a:pPr>
            <a:r>
              <a:rPr lang="en-GB" altLang="en-US" sz="2000" dirty="0">
                <a:latin typeface="Aptos" panose="020B0004020202020204" pitchFamily="34" charset="0"/>
                <a:ea typeface="Aptos" panose="020B0004020202020204" pitchFamily="34" charset="0"/>
                <a:cs typeface="Aptos" panose="020B0004020202020204" pitchFamily="34" charset="0"/>
              </a:rPr>
              <a:t>All tender submissions were evaluated using the Lot criteria as follows:</a:t>
            </a:r>
          </a:p>
          <a:p>
            <a:pPr marL="0" lvl="0" indent="0" eaLnBrk="0" fontAlgn="base" hangingPunct="0">
              <a:lnSpc>
                <a:spcPct val="100000"/>
              </a:lnSpc>
              <a:spcBef>
                <a:spcPct val="0"/>
              </a:spcBef>
              <a:spcAft>
                <a:spcPct val="0"/>
              </a:spcAft>
              <a:buNone/>
            </a:pPr>
            <a:endParaRPr lang="en-GB" altLang="en-US" dirty="0">
              <a:latin typeface="Aptos" panose="020B0004020202020204" pitchFamily="34" charset="0"/>
              <a:ea typeface="Aptos" panose="020B0004020202020204" pitchFamily="34" charset="0"/>
              <a:cs typeface="Aptos" panose="020B0004020202020204" pitchFamily="34" charset="0"/>
            </a:endParaRPr>
          </a:p>
          <a:p>
            <a:pPr marL="0" lvl="0" indent="0" eaLnBrk="0" fontAlgn="base" hangingPunct="0">
              <a:lnSpc>
                <a:spcPct val="100000"/>
              </a:lnSpc>
              <a:spcBef>
                <a:spcPct val="0"/>
              </a:spcBef>
              <a:spcAft>
                <a:spcPct val="0"/>
              </a:spcAft>
              <a:buFontTx/>
              <a:buChar char="•"/>
            </a:pPr>
            <a:endParaRPr lang="en-GB" altLang="en-US" sz="1400" dirty="0">
              <a:latin typeface="Aptos" panose="020B0004020202020204" pitchFamily="34" charset="0"/>
            </a:endParaRPr>
          </a:p>
          <a:p>
            <a:pPr marL="0" lvl="0" indent="0" eaLnBrk="0" fontAlgn="base" hangingPunct="0">
              <a:lnSpc>
                <a:spcPct val="100000"/>
              </a:lnSpc>
              <a:spcBef>
                <a:spcPct val="0"/>
              </a:spcBef>
              <a:spcAft>
                <a:spcPct val="0"/>
              </a:spcAft>
              <a:buFontTx/>
              <a:buChar char="•"/>
            </a:pPr>
            <a:endParaRPr lang="en-GB" altLang="en-US" sz="1400" dirty="0">
              <a:latin typeface="Aptos" panose="020B0004020202020204" pitchFamily="34" charset="0"/>
            </a:endParaRPr>
          </a:p>
          <a:p>
            <a:pPr marL="0" lvl="0" indent="0" eaLnBrk="0" fontAlgn="base" hangingPunct="0">
              <a:lnSpc>
                <a:spcPct val="100000"/>
              </a:lnSpc>
              <a:spcBef>
                <a:spcPct val="0"/>
              </a:spcBef>
              <a:spcAft>
                <a:spcPct val="0"/>
              </a:spcAft>
              <a:buFontTx/>
              <a:buChar char="•"/>
            </a:pPr>
            <a:endParaRPr lang="en-GB" altLang="en-US" sz="1400" dirty="0">
              <a:latin typeface="Aptos" panose="020B0004020202020204" pitchFamily="34" charset="0"/>
            </a:endParaRPr>
          </a:p>
          <a:p>
            <a:pPr marL="0" indent="0">
              <a:buNone/>
            </a:pPr>
            <a:endParaRPr lang="en-GB" dirty="0"/>
          </a:p>
        </p:txBody>
      </p:sp>
      <p:graphicFrame>
        <p:nvGraphicFramePr>
          <p:cNvPr id="13" name="Table 12">
            <a:extLst>
              <a:ext uri="{FF2B5EF4-FFF2-40B4-BE49-F238E27FC236}">
                <a16:creationId xmlns:a16="http://schemas.microsoft.com/office/drawing/2014/main" id="{BFA355CA-59A5-ADCE-69D8-71CFB4961DE1}"/>
              </a:ext>
            </a:extLst>
          </p:cNvPr>
          <p:cNvGraphicFramePr>
            <a:graphicFrameLocks noGrp="1"/>
          </p:cNvGraphicFramePr>
          <p:nvPr>
            <p:extLst>
              <p:ext uri="{D42A27DB-BD31-4B8C-83A1-F6EECF244321}">
                <p14:modId xmlns:p14="http://schemas.microsoft.com/office/powerpoint/2010/main" val="3827129398"/>
              </p:ext>
            </p:extLst>
          </p:nvPr>
        </p:nvGraphicFramePr>
        <p:xfrm>
          <a:off x="1336369" y="3150464"/>
          <a:ext cx="6080466" cy="2814320"/>
        </p:xfrm>
        <a:graphic>
          <a:graphicData uri="http://schemas.openxmlformats.org/drawingml/2006/table">
            <a:tbl>
              <a:tblPr firstRow="1" firstCol="1" bandRow="1">
                <a:tableStyleId>{5C22544A-7EE6-4342-B048-85BDC9FD1C3A}</a:tableStyleId>
              </a:tblPr>
              <a:tblGrid>
                <a:gridCol w="2493781">
                  <a:extLst>
                    <a:ext uri="{9D8B030D-6E8A-4147-A177-3AD203B41FA5}">
                      <a16:colId xmlns:a16="http://schemas.microsoft.com/office/drawing/2014/main" val="3673536846"/>
                    </a:ext>
                  </a:extLst>
                </a:gridCol>
                <a:gridCol w="1195318">
                  <a:extLst>
                    <a:ext uri="{9D8B030D-6E8A-4147-A177-3AD203B41FA5}">
                      <a16:colId xmlns:a16="http://schemas.microsoft.com/office/drawing/2014/main" val="3053300865"/>
                    </a:ext>
                  </a:extLst>
                </a:gridCol>
                <a:gridCol w="1195318">
                  <a:extLst>
                    <a:ext uri="{9D8B030D-6E8A-4147-A177-3AD203B41FA5}">
                      <a16:colId xmlns:a16="http://schemas.microsoft.com/office/drawing/2014/main" val="4181582793"/>
                    </a:ext>
                  </a:extLst>
                </a:gridCol>
                <a:gridCol w="1196049">
                  <a:extLst>
                    <a:ext uri="{9D8B030D-6E8A-4147-A177-3AD203B41FA5}">
                      <a16:colId xmlns:a16="http://schemas.microsoft.com/office/drawing/2014/main" val="2966488962"/>
                    </a:ext>
                  </a:extLst>
                </a:gridCol>
              </a:tblGrid>
              <a:tr h="686897">
                <a:tc>
                  <a:txBody>
                    <a:bodyPr/>
                    <a:lstStyle/>
                    <a:p>
                      <a:pPr>
                        <a:lnSpc>
                          <a:spcPct val="115000"/>
                        </a:lnSpc>
                        <a:spcAft>
                          <a:spcPts val="800"/>
                        </a:spcAft>
                      </a:pPr>
                      <a:r>
                        <a:rPr lang="en-GB" sz="1200" b="0" kern="100" dirty="0">
                          <a:effectLst/>
                          <a:highlight>
                            <a:srgbClr val="0E2841"/>
                          </a:highlight>
                          <a:latin typeface="Aptos" panose="020B0004020202020204" pitchFamily="34" charset="0"/>
                          <a:ea typeface="Aptos" panose="020B0004020202020204" pitchFamily="34" charset="0"/>
                          <a:cs typeface="Times New Roman" panose="02020603050405020304" pitchFamily="18" charset="0"/>
                        </a:rPr>
                        <a:t>Lots</a:t>
                      </a:r>
                    </a:p>
                  </a:txBody>
                  <a:tcPr marL="68580" marR="68580" marT="0" marB="0" anchor="ctr">
                    <a:solidFill>
                      <a:schemeClr val="accent1"/>
                    </a:solidFill>
                  </a:tcPr>
                </a:tc>
                <a:tc>
                  <a:txBody>
                    <a:bodyPr/>
                    <a:lstStyle/>
                    <a:p>
                      <a:pPr algn="ctr">
                        <a:lnSpc>
                          <a:spcPct val="115000"/>
                        </a:lnSpc>
                        <a:spcAft>
                          <a:spcPts val="800"/>
                        </a:spcAft>
                      </a:pPr>
                      <a:r>
                        <a:rPr lang="en-GB" sz="1100" kern="0">
                          <a:effectLst/>
                          <a:highlight>
                            <a:srgbClr val="0E2841"/>
                          </a:highlight>
                        </a:rPr>
                        <a:t>Price</a:t>
                      </a:r>
                      <a:endParaRPr lang="en-GB" sz="1200" kern="100">
                        <a:effectLst/>
                        <a:highlight>
                          <a:srgbClr val="0E2841"/>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chemeClr val="accent1"/>
                    </a:solidFill>
                  </a:tcPr>
                </a:tc>
                <a:tc>
                  <a:txBody>
                    <a:bodyPr/>
                    <a:lstStyle/>
                    <a:p>
                      <a:pPr algn="ctr">
                        <a:lnSpc>
                          <a:spcPct val="115000"/>
                        </a:lnSpc>
                        <a:spcAft>
                          <a:spcPts val="800"/>
                        </a:spcAft>
                      </a:pPr>
                      <a:r>
                        <a:rPr lang="en-GB" sz="1100" kern="0">
                          <a:effectLst/>
                          <a:highlight>
                            <a:srgbClr val="0E2841"/>
                          </a:highlight>
                        </a:rPr>
                        <a:t>Quality</a:t>
                      </a:r>
                      <a:endParaRPr lang="en-GB" sz="1200" kern="100">
                        <a:effectLst/>
                        <a:highlight>
                          <a:srgbClr val="0E2841"/>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chemeClr val="accent1"/>
                    </a:solidFill>
                  </a:tcPr>
                </a:tc>
                <a:tc>
                  <a:txBody>
                    <a:bodyPr/>
                    <a:lstStyle/>
                    <a:p>
                      <a:pPr algn="ctr">
                        <a:lnSpc>
                          <a:spcPct val="115000"/>
                        </a:lnSpc>
                        <a:spcAft>
                          <a:spcPts val="800"/>
                        </a:spcAft>
                      </a:pPr>
                      <a:r>
                        <a:rPr lang="en-GB" sz="1100" kern="0" dirty="0">
                          <a:effectLst/>
                          <a:highlight>
                            <a:srgbClr val="0E2841"/>
                          </a:highlight>
                        </a:rPr>
                        <a:t>Social Value</a:t>
                      </a:r>
                      <a:endParaRPr lang="en-GB" sz="1200" kern="100" dirty="0">
                        <a:effectLst/>
                        <a:highlight>
                          <a:srgbClr val="0E2841"/>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chemeClr val="accent1"/>
                    </a:solidFill>
                  </a:tcPr>
                </a:tc>
                <a:extLst>
                  <a:ext uri="{0D108BD9-81ED-4DB2-BD59-A6C34878D82A}">
                    <a16:rowId xmlns:a16="http://schemas.microsoft.com/office/drawing/2014/main" val="349569248"/>
                  </a:ext>
                </a:extLst>
              </a:tr>
              <a:tr h="646211">
                <a:tc>
                  <a:txBody>
                    <a:bodyPr/>
                    <a:lstStyle/>
                    <a:p>
                      <a:pPr>
                        <a:lnSpc>
                          <a:spcPct val="115000"/>
                        </a:lnSpc>
                        <a:spcAft>
                          <a:spcPts val="800"/>
                        </a:spcAft>
                      </a:pPr>
                      <a:r>
                        <a:rPr lang="en-GB" sz="1100" kern="0">
                          <a:effectLst/>
                        </a:rPr>
                        <a:t>Contractors</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GB" sz="1100" kern="0">
                          <a:effectLst/>
                        </a:rPr>
                        <a:t>40%</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GB" sz="1100" kern="0">
                          <a:effectLst/>
                        </a:rPr>
                        <a:t>50%</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GB" sz="1100" kern="0">
                          <a:effectLst/>
                        </a:rPr>
                        <a:t>10%</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82078319"/>
                  </a:ext>
                </a:extLst>
              </a:tr>
              <a:tr h="828826">
                <a:tc>
                  <a:txBody>
                    <a:bodyPr/>
                    <a:lstStyle/>
                    <a:p>
                      <a:pPr>
                        <a:lnSpc>
                          <a:spcPct val="115000"/>
                        </a:lnSpc>
                        <a:spcAft>
                          <a:spcPts val="800"/>
                        </a:spcAft>
                      </a:pPr>
                      <a:r>
                        <a:rPr lang="en-GB" sz="1100" kern="0">
                          <a:effectLst/>
                        </a:rPr>
                        <a:t>Professional Services:</a:t>
                      </a:r>
                      <a:endParaRPr lang="en-GB" sz="1200" kern="100">
                        <a:effectLst/>
                      </a:endParaRPr>
                    </a:p>
                    <a:p>
                      <a:pPr>
                        <a:lnSpc>
                          <a:spcPct val="115000"/>
                        </a:lnSpc>
                        <a:spcAft>
                          <a:spcPts val="800"/>
                        </a:spcAft>
                      </a:pPr>
                      <a:r>
                        <a:rPr lang="en-GB" sz="1100" kern="0">
                          <a:effectLst/>
                        </a:rPr>
                        <a:t>C1 – C7, C10 &amp; C11</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GB" sz="1100" kern="0">
                          <a:effectLst/>
                        </a:rPr>
                        <a:t>40%</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GB" sz="1100" kern="0">
                          <a:effectLst/>
                        </a:rPr>
                        <a:t>50%</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GB" sz="1100" kern="0">
                          <a:effectLst/>
                        </a:rPr>
                        <a:t>10%</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79249990"/>
                  </a:ext>
                </a:extLst>
              </a:tr>
              <a:tr h="652386">
                <a:tc>
                  <a:txBody>
                    <a:bodyPr/>
                    <a:lstStyle/>
                    <a:p>
                      <a:pPr>
                        <a:lnSpc>
                          <a:spcPct val="115000"/>
                        </a:lnSpc>
                        <a:spcAft>
                          <a:spcPts val="800"/>
                        </a:spcAft>
                      </a:pPr>
                      <a:r>
                        <a:rPr lang="en-GB" sz="1100" kern="0">
                          <a:effectLst/>
                        </a:rPr>
                        <a:t>Professional Services:                                 C8 – C9</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GB" sz="1100" kern="0">
                          <a:effectLst/>
                        </a:rPr>
                        <a:t>30%</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GB" sz="1100" kern="0">
                          <a:effectLst/>
                        </a:rPr>
                        <a:t>60%</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GB" sz="1100" kern="0" dirty="0">
                          <a:effectLst/>
                        </a:rPr>
                        <a:t>10%</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98554940"/>
                  </a:ext>
                </a:extLst>
              </a:tr>
            </a:tbl>
          </a:graphicData>
        </a:graphic>
      </p:graphicFrame>
    </p:spTree>
    <p:extLst>
      <p:ext uri="{BB962C8B-B14F-4D97-AF65-F5344CB8AC3E}">
        <p14:creationId xmlns:p14="http://schemas.microsoft.com/office/powerpoint/2010/main" val="1127415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97E4B61-3BF7-597F-218C-F12AAC828FA6}"/>
              </a:ext>
            </a:extLst>
          </p:cNvPr>
          <p:cNvGrpSpPr/>
          <p:nvPr/>
        </p:nvGrpSpPr>
        <p:grpSpPr>
          <a:xfrm>
            <a:off x="8848948" y="-1"/>
            <a:ext cx="3343053" cy="6857999"/>
            <a:chOff x="8848948" y="-1"/>
            <a:chExt cx="3343053" cy="6857999"/>
          </a:xfrm>
        </p:grpSpPr>
        <p:sp>
          <p:nvSpPr>
            <p:cNvPr id="10" name="Rectangle 9">
              <a:extLst>
                <a:ext uri="{FF2B5EF4-FFF2-40B4-BE49-F238E27FC236}">
                  <a16:creationId xmlns:a16="http://schemas.microsoft.com/office/drawing/2014/main" id="{0DD1E9A7-1D1E-EE51-8AFF-055D4B11C183}"/>
                </a:ext>
              </a:extLst>
            </p:cNvPr>
            <p:cNvSpPr/>
            <p:nvPr/>
          </p:nvSpPr>
          <p:spPr>
            <a:xfrm>
              <a:off x="9526773" y="1"/>
              <a:ext cx="2665228" cy="6857997"/>
            </a:xfrm>
            <a:prstGeom prst="rect">
              <a:avLst/>
            </a:prstGeom>
            <a:solidFill>
              <a:srgbClr val="BED3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A73B9E4-303D-4B88-F4A3-EF7B7E20AF97}"/>
                </a:ext>
              </a:extLst>
            </p:cNvPr>
            <p:cNvSpPr/>
            <p:nvPr/>
          </p:nvSpPr>
          <p:spPr>
            <a:xfrm>
              <a:off x="8848948" y="-1"/>
              <a:ext cx="698204" cy="6857999"/>
            </a:xfrm>
            <a:prstGeom prst="rect">
              <a:avLst/>
            </a:prstGeom>
            <a:solidFill>
              <a:srgbClr val="0A256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title"/>
          </p:nvPr>
        </p:nvSpPr>
        <p:spPr>
          <a:xfrm>
            <a:off x="9611944" y="705916"/>
            <a:ext cx="3737268" cy="1320800"/>
          </a:xfrm>
        </p:spPr>
        <p:txBody>
          <a:bodyPr>
            <a:noAutofit/>
          </a:bodyPr>
          <a:lstStyle/>
          <a:p>
            <a:r>
              <a:rPr lang="en-GB" sz="4800" b="1" dirty="0">
                <a:solidFill>
                  <a:schemeClr val="tx1">
                    <a:lumMod val="85000"/>
                    <a:lumOff val="15000"/>
                  </a:schemeClr>
                </a:solidFill>
                <a:latin typeface="Calibri" panose="020F0502020204030204" pitchFamily="34" charset="0"/>
              </a:rPr>
              <a:t>ICN 2024</a:t>
            </a:r>
            <a:br>
              <a:rPr lang="en-GB" sz="4800" b="1" dirty="0">
                <a:solidFill>
                  <a:schemeClr val="tx1">
                    <a:lumMod val="85000"/>
                    <a:lumOff val="15000"/>
                  </a:schemeClr>
                </a:solidFill>
                <a:latin typeface="Calibri" panose="020F0502020204030204" pitchFamily="34" charset="0"/>
              </a:rPr>
            </a:br>
            <a:r>
              <a:rPr lang="en-GB" sz="4800" b="1" dirty="0">
                <a:solidFill>
                  <a:schemeClr val="tx1">
                    <a:lumMod val="85000"/>
                    <a:lumOff val="15000"/>
                  </a:schemeClr>
                </a:solidFill>
                <a:latin typeface="Calibri" panose="020F0502020204030204" pitchFamily="34" charset="0"/>
              </a:rPr>
              <a:t>to date</a:t>
            </a:r>
          </a:p>
        </p:txBody>
      </p:sp>
      <p:sp>
        <p:nvSpPr>
          <p:cNvPr id="8" name="Content Placeholder 7">
            <a:extLst>
              <a:ext uri="{FF2B5EF4-FFF2-40B4-BE49-F238E27FC236}">
                <a16:creationId xmlns:a16="http://schemas.microsoft.com/office/drawing/2014/main" id="{AFCC1FF0-5857-67B8-8FBE-0BA907024DA3}"/>
              </a:ext>
            </a:extLst>
          </p:cNvPr>
          <p:cNvSpPr>
            <a:spLocks noGrp="1"/>
          </p:cNvSpPr>
          <p:nvPr>
            <p:ph idx="1"/>
          </p:nvPr>
        </p:nvSpPr>
        <p:spPr>
          <a:xfrm>
            <a:off x="436880" y="467360"/>
            <a:ext cx="8347276" cy="5709603"/>
          </a:xfrm>
        </p:spPr>
        <p:txBody>
          <a:bodyPr>
            <a:normAutofit/>
          </a:bodyPr>
          <a:lstStyle/>
          <a:p>
            <a:pPr marL="0" lvl="0" indent="0" eaLnBrk="0" fontAlgn="base" hangingPunct="0">
              <a:lnSpc>
                <a:spcPct val="100000"/>
              </a:lnSpc>
              <a:spcBef>
                <a:spcPct val="0"/>
              </a:spcBef>
              <a:spcAft>
                <a:spcPct val="0"/>
              </a:spcAft>
              <a:buNone/>
            </a:pPr>
            <a:endParaRPr lang="en-GB" altLang="en-US" sz="1400" dirty="0"/>
          </a:p>
          <a:p>
            <a:pPr marL="0" lvl="0" indent="0" eaLnBrk="0" fontAlgn="base" hangingPunct="0">
              <a:lnSpc>
                <a:spcPct val="100000"/>
              </a:lnSpc>
              <a:spcBef>
                <a:spcPct val="0"/>
              </a:spcBef>
              <a:spcAft>
                <a:spcPct val="0"/>
              </a:spcAft>
              <a:buNone/>
            </a:pPr>
            <a:endParaRPr lang="en-GB" altLang="en-US" sz="1400" dirty="0">
              <a:latin typeface="Aptos" panose="020B0004020202020204" pitchFamily="34" charset="0"/>
            </a:endParaRPr>
          </a:p>
          <a:p>
            <a:pPr marL="0" lvl="0" indent="0" eaLnBrk="0" fontAlgn="base" hangingPunct="0">
              <a:lnSpc>
                <a:spcPct val="100000"/>
              </a:lnSpc>
              <a:spcBef>
                <a:spcPct val="0"/>
              </a:spcBef>
              <a:spcAft>
                <a:spcPct val="0"/>
              </a:spcAft>
              <a:buFontTx/>
              <a:buChar char="•"/>
            </a:pPr>
            <a:endParaRPr lang="en-GB" altLang="en-US" sz="1400" dirty="0">
              <a:latin typeface="Aptos" panose="020B0004020202020204" pitchFamily="34" charset="0"/>
            </a:endParaRPr>
          </a:p>
          <a:p>
            <a:pPr marL="0" lvl="0" indent="0" eaLnBrk="0" fontAlgn="base" hangingPunct="0">
              <a:lnSpc>
                <a:spcPct val="100000"/>
              </a:lnSpc>
              <a:spcBef>
                <a:spcPct val="0"/>
              </a:spcBef>
              <a:spcAft>
                <a:spcPct val="0"/>
              </a:spcAft>
              <a:buNone/>
            </a:pPr>
            <a:endParaRPr lang="en-GB" altLang="en-US" sz="1400" dirty="0">
              <a:latin typeface="Aptos" panose="020B0004020202020204" pitchFamily="34" charset="0"/>
            </a:endParaRPr>
          </a:p>
          <a:p>
            <a:pPr marL="0" lvl="0" indent="0" eaLnBrk="0" fontAlgn="base" hangingPunct="0">
              <a:lnSpc>
                <a:spcPct val="100000"/>
              </a:lnSpc>
              <a:spcBef>
                <a:spcPct val="0"/>
              </a:spcBef>
              <a:spcAft>
                <a:spcPct val="0"/>
              </a:spcAft>
              <a:buFontTx/>
              <a:buChar char="•"/>
            </a:pPr>
            <a:endParaRPr lang="en-GB" altLang="en-US" sz="1400" dirty="0"/>
          </a:p>
          <a:p>
            <a:pPr marL="0" lvl="0" indent="0" eaLnBrk="0" fontAlgn="base" hangingPunct="0">
              <a:lnSpc>
                <a:spcPct val="100000"/>
              </a:lnSpc>
              <a:spcBef>
                <a:spcPct val="0"/>
              </a:spcBef>
              <a:spcAft>
                <a:spcPct val="0"/>
              </a:spcAft>
              <a:buFontTx/>
              <a:buChar char="•"/>
            </a:pPr>
            <a:r>
              <a:rPr lang="en-GB" altLang="en-US" dirty="0">
                <a:latin typeface="Aptos" panose="020B0004020202020204" pitchFamily="34" charset="0"/>
                <a:ea typeface="Aptos" panose="020B0004020202020204" pitchFamily="34" charset="0"/>
                <a:cs typeface="Aptos" panose="020B0004020202020204" pitchFamily="34" charset="0"/>
              </a:rPr>
              <a:t>Framework went live August  2024</a:t>
            </a:r>
            <a:endParaRPr lang="en-GB" altLang="en-US" sz="1400" dirty="0"/>
          </a:p>
          <a:p>
            <a:pPr marL="0" lvl="0" indent="0" eaLnBrk="0" fontAlgn="base" hangingPunct="0">
              <a:lnSpc>
                <a:spcPct val="100000"/>
              </a:lnSpc>
              <a:spcBef>
                <a:spcPct val="0"/>
              </a:spcBef>
              <a:spcAft>
                <a:spcPct val="0"/>
              </a:spcAft>
              <a:buFontTx/>
              <a:buChar char="•"/>
            </a:pPr>
            <a:r>
              <a:rPr lang="en-GB" altLang="en-US" dirty="0">
                <a:latin typeface="Aptos" panose="020B0004020202020204" pitchFamily="34" charset="0"/>
                <a:ea typeface="Aptos" panose="020B0004020202020204" pitchFamily="34" charset="0"/>
                <a:cs typeface="Aptos" panose="020B0004020202020204" pitchFamily="34" charset="0"/>
              </a:rPr>
              <a:t>New framework has 69 consultants and 34 contractors</a:t>
            </a:r>
            <a:endParaRPr lang="en-GB" altLang="en-US" sz="1400" dirty="0"/>
          </a:p>
          <a:p>
            <a:pPr marL="0" lvl="0" indent="0" eaLnBrk="0" fontAlgn="base" hangingPunct="0">
              <a:lnSpc>
                <a:spcPct val="100000"/>
              </a:lnSpc>
              <a:spcBef>
                <a:spcPct val="0"/>
              </a:spcBef>
              <a:spcAft>
                <a:spcPct val="0"/>
              </a:spcAft>
              <a:buFontTx/>
              <a:buChar char="•"/>
            </a:pPr>
            <a:r>
              <a:rPr lang="en-GB" altLang="en-US" dirty="0">
                <a:latin typeface="Aptos" panose="020B0004020202020204" pitchFamily="34" charset="0"/>
                <a:ea typeface="Aptos" panose="020B0004020202020204" pitchFamily="34" charset="0"/>
                <a:cs typeface="Aptos" panose="020B0004020202020204" pitchFamily="34" charset="0"/>
              </a:rPr>
              <a:t>New portal has been built to support the new framework</a:t>
            </a:r>
            <a:endParaRPr lang="en-GB" altLang="en-US" sz="1400" dirty="0"/>
          </a:p>
          <a:p>
            <a:pPr marL="0" lvl="0" indent="0" eaLnBrk="0" fontAlgn="base" hangingPunct="0">
              <a:lnSpc>
                <a:spcPct val="100000"/>
              </a:lnSpc>
              <a:spcBef>
                <a:spcPct val="0"/>
              </a:spcBef>
              <a:spcAft>
                <a:spcPct val="0"/>
              </a:spcAft>
              <a:buFontTx/>
              <a:buChar char="•"/>
            </a:pPr>
            <a:r>
              <a:rPr lang="en-GB" altLang="en-US" dirty="0">
                <a:latin typeface="Aptos" panose="020B0004020202020204" pitchFamily="34" charset="0"/>
                <a:ea typeface="Aptos" panose="020B0004020202020204" pitchFamily="34" charset="0"/>
                <a:cs typeface="Aptos" panose="020B0004020202020204" pitchFamily="34" charset="0"/>
              </a:rPr>
              <a:t>As of 18th September,  9 clients have joined with 15 more in the process of signing the access agreement</a:t>
            </a:r>
            <a:endParaRPr lang="en-GB" altLang="en-US" sz="4000" dirty="0">
              <a:latin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677676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ED30C"/>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500D3EBF-1826-51ED-29CC-3BCE227BE819}"/>
              </a:ext>
            </a:extLst>
          </p:cNvPr>
          <p:cNvSpPr/>
          <p:nvPr/>
        </p:nvSpPr>
        <p:spPr>
          <a:xfrm>
            <a:off x="9080205" y="3429001"/>
            <a:ext cx="4194102" cy="401063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6129" y="4236383"/>
            <a:ext cx="2395871" cy="2395871"/>
          </a:xfrm>
          <a:prstGeom prst="rect">
            <a:avLst/>
          </a:prstGeom>
        </p:spPr>
      </p:pic>
      <p:sp>
        <p:nvSpPr>
          <p:cNvPr id="2" name="Title 1">
            <a:extLst>
              <a:ext uri="{FF2B5EF4-FFF2-40B4-BE49-F238E27FC236}">
                <a16:creationId xmlns:a16="http://schemas.microsoft.com/office/drawing/2014/main" id="{0679ADAE-EF5B-AF4D-AC58-71CD6487F264}"/>
              </a:ext>
            </a:extLst>
          </p:cNvPr>
          <p:cNvSpPr>
            <a:spLocks noGrp="1"/>
          </p:cNvSpPr>
          <p:nvPr>
            <p:ph type="title"/>
          </p:nvPr>
        </p:nvSpPr>
        <p:spPr>
          <a:xfrm>
            <a:off x="-355497" y="2847533"/>
            <a:ext cx="8596424" cy="972879"/>
          </a:xfrm>
        </p:spPr>
        <p:txBody>
          <a:bodyPr vert="horz" lIns="68580" tIns="34290" rIns="68580" bIns="34290" rtlCol="0" anchor="b">
            <a:normAutofit fontScale="90000"/>
          </a:bodyPr>
          <a:lstStyle/>
          <a:p>
            <a:pPr algn="ctr" defTabSz="685783">
              <a:spcBef>
                <a:spcPts val="750"/>
              </a:spcBef>
            </a:pPr>
            <a:r>
              <a:rPr lang="en-GB" sz="6000" b="1" dirty="0">
                <a:solidFill>
                  <a:schemeClr val="tx1">
                    <a:lumMod val="85000"/>
                    <a:lumOff val="15000"/>
                  </a:schemeClr>
                </a:solidFill>
                <a:latin typeface="Calibri" panose="020F0502020204030204" pitchFamily="34" charset="0"/>
                <a:ea typeface="+mn-ea"/>
                <a:cs typeface="+mn-cs"/>
              </a:rPr>
              <a:t>Framework Structure</a:t>
            </a:r>
            <a:br>
              <a:rPr lang="en-GB" sz="3600" b="1" dirty="0">
                <a:solidFill>
                  <a:srgbClr val="002060"/>
                </a:solidFill>
                <a:latin typeface="Calibri" panose="020F0502020204030204" pitchFamily="34" charset="0"/>
                <a:ea typeface="+mn-ea"/>
                <a:cs typeface="+mn-cs"/>
              </a:rPr>
            </a:br>
            <a:br>
              <a:rPr lang="en-GB" sz="3600" b="1" dirty="0">
                <a:solidFill>
                  <a:srgbClr val="002060"/>
                </a:solidFill>
                <a:latin typeface="Calibri" panose="020F0502020204030204" pitchFamily="34" charset="0"/>
                <a:ea typeface="+mn-ea"/>
                <a:cs typeface="+mn-cs"/>
              </a:rPr>
            </a:br>
            <a:br>
              <a:rPr lang="en-GB" sz="3600" b="1" dirty="0">
                <a:solidFill>
                  <a:srgbClr val="002060"/>
                </a:solidFill>
                <a:latin typeface="Calibri" panose="020F0502020204030204" pitchFamily="34" charset="0"/>
                <a:ea typeface="+mn-ea"/>
                <a:cs typeface="+mn-cs"/>
              </a:rPr>
            </a:br>
            <a:br>
              <a:rPr lang="en-GB" sz="3600" b="1" dirty="0">
                <a:solidFill>
                  <a:srgbClr val="002060"/>
                </a:solidFill>
                <a:latin typeface="Calibri" panose="020F0502020204030204" pitchFamily="34" charset="0"/>
                <a:ea typeface="+mn-ea"/>
                <a:cs typeface="+mn-cs"/>
              </a:rPr>
            </a:br>
            <a:br>
              <a:rPr lang="en-GB" b="1" dirty="0">
                <a:solidFill>
                  <a:srgbClr val="002060"/>
                </a:solidFill>
                <a:latin typeface="Calibri Light" panose="020F0302020204030204"/>
                <a:ea typeface="+mn-ea"/>
                <a:cs typeface="+mn-cs"/>
              </a:rPr>
            </a:br>
            <a:endParaRPr lang="en-US" sz="4050" dirty="0"/>
          </a:p>
        </p:txBody>
      </p:sp>
      <p:sp>
        <p:nvSpPr>
          <p:cNvPr id="5" name="Content Placeholder 2">
            <a:extLst>
              <a:ext uri="{FF2B5EF4-FFF2-40B4-BE49-F238E27FC236}">
                <a16:creationId xmlns:a16="http://schemas.microsoft.com/office/drawing/2014/main" id="{8485F39B-F22D-7A5E-8F01-50C047FFD053}"/>
              </a:ext>
            </a:extLst>
          </p:cNvPr>
          <p:cNvSpPr>
            <a:spLocks noGrp="1"/>
          </p:cNvSpPr>
          <p:nvPr>
            <p:ph idx="1"/>
          </p:nvPr>
        </p:nvSpPr>
        <p:spPr>
          <a:xfrm>
            <a:off x="623187" y="2399012"/>
            <a:ext cx="10328348" cy="3183081"/>
          </a:xfrm>
        </p:spPr>
        <p:txBody>
          <a:bodyPr>
            <a:normAutofit/>
          </a:bodyPr>
          <a:lstStyle/>
          <a:p>
            <a:r>
              <a:rPr lang="en-GB" sz="3000" dirty="0">
                <a:latin typeface="Calibri" panose="020F0502020204030204" pitchFamily="34" charset="0"/>
              </a:rPr>
              <a:t>The ICN framework covers the North of England, from Cumbria and Northumberland in the north to Lincolnshire, Cheshire and Staffordshire in the south</a:t>
            </a:r>
          </a:p>
          <a:p>
            <a:r>
              <a:rPr lang="en-GB" sz="3000" dirty="0">
                <a:latin typeface="Calibri" panose="020F0502020204030204" pitchFamily="34" charset="0"/>
              </a:rPr>
              <a:t>ICN has 11 contractor lots and 13 consultant lots</a:t>
            </a:r>
          </a:p>
        </p:txBody>
      </p:sp>
    </p:spTree>
    <p:extLst>
      <p:ext uri="{BB962C8B-B14F-4D97-AF65-F5344CB8AC3E}">
        <p14:creationId xmlns:p14="http://schemas.microsoft.com/office/powerpoint/2010/main" val="3169420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21EC8-64EF-A362-A8ED-EF0B7D20AE24}"/>
              </a:ext>
            </a:extLst>
          </p:cNvPr>
          <p:cNvSpPr txBox="1">
            <a:spLocks/>
          </p:cNvSpPr>
          <p:nvPr/>
        </p:nvSpPr>
        <p:spPr>
          <a:xfrm>
            <a:off x="738026" y="404868"/>
            <a:ext cx="7161965" cy="604684"/>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800" b="1" dirty="0">
                <a:solidFill>
                  <a:srgbClr val="EBEBEB">
                    <a:lumMod val="25000"/>
                  </a:srgbClr>
                </a:solidFill>
                <a:latin typeface="Calibri" panose="020F0502020204030204" pitchFamily="34" charset="0"/>
              </a:rPr>
              <a:t>Contractor Low Value</a:t>
            </a:r>
            <a:endParaRPr lang="en-GB" sz="4800" b="1" dirty="0">
              <a:solidFill>
                <a:srgbClr val="002060"/>
              </a:solidFill>
              <a:latin typeface="Calibri" panose="020F0502020204030204" pitchFamily="34" charset="0"/>
            </a:endParaRPr>
          </a:p>
        </p:txBody>
      </p:sp>
      <p:sp>
        <p:nvSpPr>
          <p:cNvPr id="3" name="Content Placeholder 3">
            <a:extLst>
              <a:ext uri="{FF2B5EF4-FFF2-40B4-BE49-F238E27FC236}">
                <a16:creationId xmlns:a16="http://schemas.microsoft.com/office/drawing/2014/main" id="{2B1E1D19-21B7-9003-DB02-FDECAFC47A18}"/>
              </a:ext>
            </a:extLst>
          </p:cNvPr>
          <p:cNvSpPr txBox="1">
            <a:spLocks/>
          </p:cNvSpPr>
          <p:nvPr/>
        </p:nvSpPr>
        <p:spPr>
          <a:xfrm>
            <a:off x="738026" y="1382236"/>
            <a:ext cx="7510809" cy="975661"/>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E1DD27"/>
              </a:buClr>
              <a:buFont typeface="Arial" panose="020B0604020202020204" pitchFamily="34" charset="0"/>
              <a:buChar char="•"/>
            </a:pPr>
            <a:r>
              <a:rPr lang="en-GB" sz="2400" dirty="0">
                <a:solidFill>
                  <a:srgbClr val="000000">
                    <a:lumMod val="75000"/>
                    <a:lumOff val="25000"/>
                  </a:srgbClr>
                </a:solidFill>
              </a:rPr>
              <a:t>Value banding up to 34 homes across 5 low value lots</a:t>
            </a:r>
          </a:p>
          <a:p>
            <a:pPr>
              <a:buClr>
                <a:srgbClr val="E1DD27"/>
              </a:buClr>
              <a:buFont typeface="Arial" panose="020B0604020202020204" pitchFamily="34" charset="0"/>
              <a:buChar char="•"/>
            </a:pPr>
            <a:r>
              <a:rPr lang="en-GB" sz="2400" dirty="0">
                <a:solidFill>
                  <a:srgbClr val="000000">
                    <a:lumMod val="75000"/>
                    <a:lumOff val="25000"/>
                  </a:srgbClr>
                </a:solidFill>
              </a:rPr>
              <a:t>All other low value geographic lots remain the same</a:t>
            </a:r>
            <a:r>
              <a:rPr lang="en-GB" sz="1350" dirty="0">
                <a:solidFill>
                  <a:srgbClr val="000000">
                    <a:lumMod val="75000"/>
                    <a:lumOff val="25000"/>
                  </a:srgbClr>
                </a:solidFill>
                <a:latin typeface="Trebuchet MS" panose="020B0603020202020204"/>
              </a:rPr>
              <a:t>						</a:t>
            </a:r>
          </a:p>
        </p:txBody>
      </p:sp>
      <p:graphicFrame>
        <p:nvGraphicFramePr>
          <p:cNvPr id="4" name="Content Placeholder 14">
            <a:extLst>
              <a:ext uri="{FF2B5EF4-FFF2-40B4-BE49-F238E27FC236}">
                <a16:creationId xmlns:a16="http://schemas.microsoft.com/office/drawing/2014/main" id="{F7825103-FB67-0421-ACE7-8F7B92AE25BB}"/>
              </a:ext>
            </a:extLst>
          </p:cNvPr>
          <p:cNvGraphicFramePr>
            <a:graphicFrameLocks/>
          </p:cNvGraphicFramePr>
          <p:nvPr>
            <p:extLst>
              <p:ext uri="{D42A27DB-BD31-4B8C-83A1-F6EECF244321}">
                <p14:modId xmlns:p14="http://schemas.microsoft.com/office/powerpoint/2010/main" val="81722112"/>
              </p:ext>
            </p:extLst>
          </p:nvPr>
        </p:nvGraphicFramePr>
        <p:xfrm>
          <a:off x="761321" y="2730582"/>
          <a:ext cx="6681470" cy="3760869"/>
        </p:xfrm>
        <a:graphic>
          <a:graphicData uri="http://schemas.openxmlformats.org/drawingml/2006/table">
            <a:tbl>
              <a:tblPr firstRow="1" firstCol="1" bandRow="1"/>
              <a:tblGrid>
                <a:gridCol w="1131837">
                  <a:extLst>
                    <a:ext uri="{9D8B030D-6E8A-4147-A177-3AD203B41FA5}">
                      <a16:colId xmlns:a16="http://schemas.microsoft.com/office/drawing/2014/main" val="20000"/>
                    </a:ext>
                  </a:extLst>
                </a:gridCol>
                <a:gridCol w="1077504">
                  <a:extLst>
                    <a:ext uri="{9D8B030D-6E8A-4147-A177-3AD203B41FA5}">
                      <a16:colId xmlns:a16="http://schemas.microsoft.com/office/drawing/2014/main" val="20001"/>
                    </a:ext>
                  </a:extLst>
                </a:gridCol>
                <a:gridCol w="4472129">
                  <a:extLst>
                    <a:ext uri="{9D8B030D-6E8A-4147-A177-3AD203B41FA5}">
                      <a16:colId xmlns:a16="http://schemas.microsoft.com/office/drawing/2014/main" val="20002"/>
                    </a:ext>
                  </a:extLst>
                </a:gridCol>
              </a:tblGrid>
              <a:tr h="574074">
                <a:tc rowSpan="6">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algn="ctr" fontAlgn="base">
                        <a:lnSpc>
                          <a:spcPct val="115000"/>
                        </a:lnSpc>
                        <a:spcBef>
                          <a:spcPts val="0"/>
                        </a:spcBef>
                        <a:spcAft>
                          <a:spcPts val="0"/>
                        </a:spcAft>
                      </a:pPr>
                      <a:r>
                        <a:rPr lang="en-GB" sz="1800" dirty="0">
                          <a:solidFill>
                            <a:srgbClr val="002060"/>
                          </a:solidFill>
                          <a:effectLst/>
                          <a:latin typeface="Calibri" panose="020F0502020204030204" pitchFamily="34" charset="0"/>
                        </a:rPr>
                        <a:t>Low Value</a:t>
                      </a:r>
                    </a:p>
                    <a:p>
                      <a:pPr algn="ctr" fontAlgn="base">
                        <a:lnSpc>
                          <a:spcPct val="115000"/>
                        </a:lnSpc>
                        <a:spcBef>
                          <a:spcPts val="0"/>
                        </a:spcBef>
                        <a:spcAft>
                          <a:spcPts val="0"/>
                        </a:spcAft>
                      </a:pPr>
                      <a:r>
                        <a:rPr lang="en-GB" sz="1800" dirty="0">
                          <a:solidFill>
                            <a:srgbClr val="002060"/>
                          </a:solidFill>
                          <a:effectLst/>
                          <a:latin typeface="Calibri" panose="020F0502020204030204" pitchFamily="34" charset="0"/>
                        </a:rPr>
                        <a:t>Up to 34 Homes</a:t>
                      </a:r>
                      <a:endParaRPr lang="en-GB" sz="1800" dirty="0">
                        <a:solidFill>
                          <a:srgbClr val="002060"/>
                        </a:solidFill>
                        <a:effectLst/>
                        <a:latin typeface="Calibri" panose="020F0502020204030204" pitchFamily="34" charset="0"/>
                        <a:ea typeface="Cambria"/>
                        <a:cs typeface="Times New Roman"/>
                      </a:endParaRPr>
                    </a:p>
                  </a:txBody>
                  <a:tcPr marL="25056" marR="25056"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ED30C"/>
                    </a:solidFill>
                  </a:tcPr>
                </a:tc>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algn="ctr" fontAlgn="base">
                        <a:lnSpc>
                          <a:spcPct val="115000"/>
                        </a:lnSpc>
                        <a:spcBef>
                          <a:spcPts val="1000"/>
                        </a:spcBef>
                        <a:spcAft>
                          <a:spcPts val="0"/>
                        </a:spcAft>
                      </a:pPr>
                      <a:r>
                        <a:rPr lang="en-GB" sz="1800" dirty="0">
                          <a:solidFill>
                            <a:srgbClr val="002060"/>
                          </a:solidFill>
                          <a:effectLst/>
                          <a:latin typeface="Calibri" panose="020F0502020204030204" pitchFamily="34" charset="0"/>
                        </a:rPr>
                        <a:t>Lot Number</a:t>
                      </a:r>
                      <a:endParaRPr lang="en-GB" sz="1800" dirty="0">
                        <a:solidFill>
                          <a:srgbClr val="002060"/>
                        </a:solidFill>
                        <a:effectLst/>
                        <a:latin typeface="Calibri" panose="020F0502020204030204" pitchFamily="34" charset="0"/>
                        <a:ea typeface="Cambria"/>
                        <a:cs typeface="Times New Roman"/>
                      </a:endParaRPr>
                    </a:p>
                  </a:txBody>
                  <a:tcPr marL="25056" marR="25056"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ED30C"/>
                    </a:solidFill>
                  </a:tcPr>
                </a:tc>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algn="ctr" fontAlgn="base">
                        <a:lnSpc>
                          <a:spcPct val="115000"/>
                        </a:lnSpc>
                        <a:spcBef>
                          <a:spcPts val="1000"/>
                        </a:spcBef>
                        <a:spcAft>
                          <a:spcPts val="0"/>
                        </a:spcAft>
                      </a:pPr>
                      <a:r>
                        <a:rPr lang="en-GB" sz="1800" dirty="0">
                          <a:solidFill>
                            <a:srgbClr val="002060"/>
                          </a:solidFill>
                          <a:effectLst/>
                          <a:latin typeface="Calibri" panose="020F0502020204030204" pitchFamily="34" charset="0"/>
                        </a:rPr>
                        <a:t>Geographic Area</a:t>
                      </a:r>
                      <a:endParaRPr lang="en-GB" sz="1800" dirty="0">
                        <a:solidFill>
                          <a:srgbClr val="002060"/>
                        </a:solidFill>
                        <a:effectLst/>
                        <a:latin typeface="Calibri" panose="020F0502020204030204" pitchFamily="34" charset="0"/>
                        <a:ea typeface="Cambria"/>
                        <a:cs typeface="Times New Roman"/>
                      </a:endParaRPr>
                    </a:p>
                  </a:txBody>
                  <a:tcPr marL="25056" marR="25056"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ED30C"/>
                    </a:solidFill>
                  </a:tcPr>
                </a:tc>
                <a:extLst>
                  <a:ext uri="{0D108BD9-81ED-4DB2-BD59-A6C34878D82A}">
                    <a16:rowId xmlns:a16="http://schemas.microsoft.com/office/drawing/2014/main" val="10000"/>
                  </a:ext>
                </a:extLst>
              </a:tr>
              <a:tr h="802432">
                <a:tc vMerge="1">
                  <a:txBody>
                    <a:bodyPr/>
                    <a:lstStyle/>
                    <a:p>
                      <a:endParaRPr lang="en-GB"/>
                    </a:p>
                  </a:txBody>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ase">
                        <a:lnSpc>
                          <a:spcPct val="115000"/>
                        </a:lnSpc>
                        <a:spcBef>
                          <a:spcPts val="1000"/>
                        </a:spcBef>
                        <a:spcAft>
                          <a:spcPts val="0"/>
                        </a:spcAft>
                      </a:pPr>
                      <a:r>
                        <a:rPr lang="en-GB" sz="1800" dirty="0">
                          <a:solidFill>
                            <a:schemeClr val="tx2">
                              <a:lumMod val="25000"/>
                            </a:schemeClr>
                          </a:solidFill>
                          <a:effectLst/>
                          <a:latin typeface="Calibri" panose="020F0502020204030204" pitchFamily="34" charset="0"/>
                        </a:rPr>
                        <a:t>L1</a:t>
                      </a:r>
                      <a:endParaRPr lang="en-GB" sz="1800" dirty="0">
                        <a:solidFill>
                          <a:schemeClr val="tx2">
                            <a:lumMod val="25000"/>
                          </a:schemeClr>
                        </a:solidFill>
                        <a:effectLst/>
                        <a:latin typeface="Calibri" panose="020F0502020204030204" pitchFamily="34" charset="0"/>
                        <a:cs typeface="Times New Roman"/>
                      </a:endParaRPr>
                    </a:p>
                  </a:txBody>
                  <a:tcPr marL="25056" marR="25056" marT="0" marB="0" anchor="ctr">
                    <a:lnL w="381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D9DF4E">
                        <a:tint val="4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fontAlgn="base">
                        <a:lnSpc>
                          <a:spcPct val="115000"/>
                        </a:lnSpc>
                        <a:spcBef>
                          <a:spcPts val="1000"/>
                        </a:spcBef>
                        <a:spcAft>
                          <a:spcPts val="0"/>
                        </a:spcAft>
                      </a:pPr>
                      <a:r>
                        <a:rPr lang="en-GB" sz="1800" dirty="0">
                          <a:solidFill>
                            <a:schemeClr val="tx2">
                              <a:lumMod val="25000"/>
                            </a:schemeClr>
                          </a:solidFill>
                          <a:effectLst/>
                          <a:latin typeface="Calibri" panose="020F0502020204030204" pitchFamily="34" charset="0"/>
                        </a:rPr>
                        <a:t>Greater Manchester and Merseyside, Cheshire, Derbyshire West and Staffordshire</a:t>
                      </a:r>
                      <a:endParaRPr lang="en-GB" sz="1800" dirty="0">
                        <a:solidFill>
                          <a:schemeClr val="tx2">
                            <a:lumMod val="25000"/>
                          </a:schemeClr>
                        </a:solidFill>
                        <a:effectLst/>
                        <a:latin typeface="Calibri" panose="020F0502020204030204" pitchFamily="34" charset="0"/>
                        <a:cs typeface="Times New Roman"/>
                      </a:endParaRPr>
                    </a:p>
                  </a:txBody>
                  <a:tcPr marL="54000" marR="25056"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D9DF4E">
                        <a:tint val="40000"/>
                      </a:srgbClr>
                    </a:solidFill>
                  </a:tcPr>
                </a:tc>
                <a:extLst>
                  <a:ext uri="{0D108BD9-81ED-4DB2-BD59-A6C34878D82A}">
                    <a16:rowId xmlns:a16="http://schemas.microsoft.com/office/drawing/2014/main" val="10001"/>
                  </a:ext>
                </a:extLst>
              </a:tr>
              <a:tr h="365737">
                <a:tc vMerge="1">
                  <a:txBody>
                    <a:bodyPr/>
                    <a:lstStyle/>
                    <a:p>
                      <a:endParaRPr lang="en-GB"/>
                    </a:p>
                  </a:txBody>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ase">
                        <a:lnSpc>
                          <a:spcPct val="115000"/>
                        </a:lnSpc>
                        <a:spcBef>
                          <a:spcPts val="1000"/>
                        </a:spcBef>
                        <a:spcAft>
                          <a:spcPts val="0"/>
                        </a:spcAft>
                      </a:pPr>
                      <a:r>
                        <a:rPr lang="en-GB" sz="1800" dirty="0">
                          <a:solidFill>
                            <a:schemeClr val="tx2">
                              <a:lumMod val="25000"/>
                            </a:schemeClr>
                          </a:solidFill>
                          <a:effectLst/>
                          <a:latin typeface="Calibri" panose="020F0502020204030204" pitchFamily="34" charset="0"/>
                        </a:rPr>
                        <a:t>L2</a:t>
                      </a:r>
                      <a:endParaRPr lang="en-GB" sz="1800" dirty="0">
                        <a:solidFill>
                          <a:schemeClr val="tx2">
                            <a:lumMod val="25000"/>
                          </a:schemeClr>
                        </a:solidFill>
                        <a:effectLst/>
                        <a:latin typeface="Calibri" panose="020F0502020204030204" pitchFamily="34" charset="0"/>
                        <a:ea typeface="Cambria"/>
                        <a:cs typeface="Times New Roman"/>
                      </a:endParaRPr>
                    </a:p>
                  </a:txBody>
                  <a:tcPr marL="25056" marR="25056" marT="0" marB="0" anchor="ctr">
                    <a:lnL w="381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9DF4E">
                        <a:tint val="2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fontAlgn="base">
                        <a:lnSpc>
                          <a:spcPct val="115000"/>
                        </a:lnSpc>
                        <a:spcBef>
                          <a:spcPts val="1000"/>
                        </a:spcBef>
                        <a:spcAft>
                          <a:spcPts val="0"/>
                        </a:spcAft>
                      </a:pPr>
                      <a:r>
                        <a:rPr lang="en-GB" sz="1800" dirty="0">
                          <a:solidFill>
                            <a:schemeClr val="tx2">
                              <a:lumMod val="25000"/>
                            </a:schemeClr>
                          </a:solidFill>
                          <a:effectLst/>
                          <a:latin typeface="Calibri" panose="020F0502020204030204" pitchFamily="34" charset="0"/>
                        </a:rPr>
                        <a:t>Lancashire and Cumbria</a:t>
                      </a:r>
                      <a:endParaRPr lang="en-GB" sz="1800" dirty="0">
                        <a:solidFill>
                          <a:schemeClr val="tx2">
                            <a:lumMod val="25000"/>
                          </a:schemeClr>
                        </a:solidFill>
                        <a:effectLst/>
                        <a:latin typeface="Calibri" panose="020F0502020204030204" pitchFamily="34" charset="0"/>
                        <a:ea typeface="Cambria"/>
                        <a:cs typeface="Times New Roman"/>
                      </a:endParaRPr>
                    </a:p>
                  </a:txBody>
                  <a:tcPr marL="54000" marR="25056"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9DF4E">
                        <a:tint val="20000"/>
                      </a:srgbClr>
                    </a:solidFill>
                  </a:tcPr>
                </a:tc>
                <a:extLst>
                  <a:ext uri="{0D108BD9-81ED-4DB2-BD59-A6C34878D82A}">
                    <a16:rowId xmlns:a16="http://schemas.microsoft.com/office/drawing/2014/main" val="10003"/>
                  </a:ext>
                </a:extLst>
              </a:tr>
              <a:tr h="660102">
                <a:tc vMerge="1">
                  <a:txBody>
                    <a:bodyPr/>
                    <a:lstStyle/>
                    <a:p>
                      <a:endParaRPr lang="en-GB"/>
                    </a:p>
                  </a:txBody>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ase">
                        <a:lnSpc>
                          <a:spcPct val="115000"/>
                        </a:lnSpc>
                        <a:spcBef>
                          <a:spcPts val="1000"/>
                        </a:spcBef>
                        <a:spcAft>
                          <a:spcPts val="0"/>
                        </a:spcAft>
                      </a:pPr>
                      <a:r>
                        <a:rPr lang="en-GB" sz="1800" dirty="0">
                          <a:solidFill>
                            <a:schemeClr val="tx2">
                              <a:lumMod val="25000"/>
                            </a:schemeClr>
                          </a:solidFill>
                          <a:effectLst/>
                          <a:latin typeface="Calibri" panose="020F0502020204030204" pitchFamily="34" charset="0"/>
                        </a:rPr>
                        <a:t>L3</a:t>
                      </a:r>
                      <a:endParaRPr lang="en-GB" sz="1800" dirty="0">
                        <a:solidFill>
                          <a:schemeClr val="tx2">
                            <a:lumMod val="25000"/>
                          </a:schemeClr>
                        </a:solidFill>
                        <a:effectLst/>
                        <a:latin typeface="Calibri" panose="020F0502020204030204" pitchFamily="34" charset="0"/>
                        <a:ea typeface="Cambria"/>
                        <a:cs typeface="Times New Roman"/>
                      </a:endParaRPr>
                    </a:p>
                  </a:txBody>
                  <a:tcPr marL="25056" marR="25056" marT="0" marB="0" anchor="ctr">
                    <a:lnL w="381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9DF4E">
                        <a:tint val="4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fontAlgn="base">
                        <a:lnSpc>
                          <a:spcPct val="115000"/>
                        </a:lnSpc>
                        <a:spcBef>
                          <a:spcPts val="1000"/>
                        </a:spcBef>
                        <a:spcAft>
                          <a:spcPts val="0"/>
                        </a:spcAft>
                      </a:pPr>
                      <a:r>
                        <a:rPr lang="en-GB" sz="1800" dirty="0">
                          <a:solidFill>
                            <a:schemeClr val="tx2">
                              <a:lumMod val="25000"/>
                            </a:schemeClr>
                          </a:solidFill>
                          <a:effectLst/>
                          <a:latin typeface="Calibri" panose="020F0502020204030204" pitchFamily="34" charset="0"/>
                        </a:rPr>
                        <a:t>Northumberland, Tyne &amp; Wear and Durham</a:t>
                      </a:r>
                      <a:endParaRPr lang="en-GB" sz="1800" dirty="0">
                        <a:solidFill>
                          <a:schemeClr val="tx2">
                            <a:lumMod val="25000"/>
                          </a:schemeClr>
                        </a:solidFill>
                        <a:effectLst/>
                        <a:latin typeface="Calibri" panose="020F0502020204030204" pitchFamily="34" charset="0"/>
                        <a:ea typeface="Cambria"/>
                        <a:cs typeface="Times New Roman"/>
                      </a:endParaRPr>
                    </a:p>
                  </a:txBody>
                  <a:tcPr marL="54000" marR="25056"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9DF4E">
                        <a:tint val="40000"/>
                      </a:srgbClr>
                    </a:solidFill>
                  </a:tcPr>
                </a:tc>
                <a:extLst>
                  <a:ext uri="{0D108BD9-81ED-4DB2-BD59-A6C34878D82A}">
                    <a16:rowId xmlns:a16="http://schemas.microsoft.com/office/drawing/2014/main" val="10004"/>
                  </a:ext>
                </a:extLst>
              </a:tr>
              <a:tr h="660102">
                <a:tc vMerge="1">
                  <a:txBody>
                    <a:bodyPr/>
                    <a:lstStyle/>
                    <a:p>
                      <a:endParaRPr lang="en-GB"/>
                    </a:p>
                  </a:txBody>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ase">
                        <a:lnSpc>
                          <a:spcPct val="115000"/>
                        </a:lnSpc>
                        <a:spcBef>
                          <a:spcPts val="1000"/>
                        </a:spcBef>
                        <a:spcAft>
                          <a:spcPts val="0"/>
                        </a:spcAft>
                      </a:pPr>
                      <a:r>
                        <a:rPr lang="en-GB" sz="1800" dirty="0">
                          <a:solidFill>
                            <a:schemeClr val="tx2">
                              <a:lumMod val="25000"/>
                            </a:schemeClr>
                          </a:solidFill>
                          <a:effectLst/>
                          <a:latin typeface="Calibri" panose="020F0502020204030204" pitchFamily="34" charset="0"/>
                        </a:rPr>
                        <a:t>L4</a:t>
                      </a:r>
                      <a:endParaRPr lang="en-GB" sz="1800" dirty="0">
                        <a:solidFill>
                          <a:schemeClr val="tx2">
                            <a:lumMod val="25000"/>
                          </a:schemeClr>
                        </a:solidFill>
                        <a:effectLst/>
                        <a:latin typeface="Calibri" panose="020F0502020204030204" pitchFamily="34" charset="0"/>
                        <a:ea typeface="Cambria"/>
                        <a:cs typeface="Times New Roman"/>
                      </a:endParaRPr>
                    </a:p>
                  </a:txBody>
                  <a:tcPr marL="25056" marR="25056" marT="0" marB="0" anchor="ctr">
                    <a:lnL w="381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9DF4E">
                        <a:tint val="2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fontAlgn="base">
                        <a:lnSpc>
                          <a:spcPct val="115000"/>
                        </a:lnSpc>
                        <a:spcBef>
                          <a:spcPts val="1000"/>
                        </a:spcBef>
                        <a:spcAft>
                          <a:spcPts val="0"/>
                        </a:spcAft>
                      </a:pPr>
                      <a:r>
                        <a:rPr lang="en-GB" sz="1800" dirty="0">
                          <a:solidFill>
                            <a:schemeClr val="tx2">
                              <a:lumMod val="25000"/>
                            </a:schemeClr>
                          </a:solidFill>
                          <a:effectLst/>
                          <a:latin typeface="Calibri" panose="020F0502020204030204" pitchFamily="34" charset="0"/>
                        </a:rPr>
                        <a:t>North Yorkshire, West Yorkshire &amp; East Yorkshire</a:t>
                      </a:r>
                      <a:endParaRPr lang="en-GB" sz="1800" dirty="0">
                        <a:solidFill>
                          <a:schemeClr val="tx2">
                            <a:lumMod val="25000"/>
                          </a:schemeClr>
                        </a:solidFill>
                        <a:effectLst/>
                        <a:latin typeface="Calibri" panose="020F0502020204030204" pitchFamily="34" charset="0"/>
                        <a:ea typeface="Cambria"/>
                        <a:cs typeface="Times New Roman"/>
                      </a:endParaRPr>
                    </a:p>
                  </a:txBody>
                  <a:tcPr marL="54000" marR="25056"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9DF4E">
                        <a:tint val="20000"/>
                      </a:srgbClr>
                    </a:solidFill>
                  </a:tcPr>
                </a:tc>
                <a:extLst>
                  <a:ext uri="{0D108BD9-81ED-4DB2-BD59-A6C34878D82A}">
                    <a16:rowId xmlns:a16="http://schemas.microsoft.com/office/drawing/2014/main" val="10005"/>
                  </a:ext>
                </a:extLst>
              </a:tr>
              <a:tr h="660102">
                <a:tc vMerge="1">
                  <a:txBody>
                    <a:bodyPr/>
                    <a:lstStyle/>
                    <a:p>
                      <a:endParaRPr lang="en-GB"/>
                    </a:p>
                  </a:txBody>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ase">
                        <a:lnSpc>
                          <a:spcPct val="115000"/>
                        </a:lnSpc>
                        <a:spcBef>
                          <a:spcPts val="1000"/>
                        </a:spcBef>
                        <a:spcAft>
                          <a:spcPts val="0"/>
                        </a:spcAft>
                      </a:pPr>
                      <a:r>
                        <a:rPr lang="en-GB" sz="1800" dirty="0">
                          <a:solidFill>
                            <a:schemeClr val="tx2">
                              <a:lumMod val="25000"/>
                            </a:schemeClr>
                          </a:solidFill>
                          <a:effectLst/>
                          <a:latin typeface="Calibri" panose="020F0502020204030204" pitchFamily="34" charset="0"/>
                        </a:rPr>
                        <a:t>L5</a:t>
                      </a:r>
                      <a:endParaRPr lang="en-GB" sz="1800" dirty="0">
                        <a:solidFill>
                          <a:schemeClr val="tx2">
                            <a:lumMod val="25000"/>
                          </a:schemeClr>
                        </a:solidFill>
                        <a:effectLst/>
                        <a:latin typeface="Calibri" panose="020F0502020204030204" pitchFamily="34" charset="0"/>
                        <a:ea typeface="Cambria"/>
                        <a:cs typeface="Times New Roman"/>
                      </a:endParaRPr>
                    </a:p>
                  </a:txBody>
                  <a:tcPr marL="25056" marR="25056" marT="0" marB="0" anchor="ctr">
                    <a:lnL w="381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9DF4E">
                        <a:tint val="4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fontAlgn="base">
                        <a:lnSpc>
                          <a:spcPct val="115000"/>
                        </a:lnSpc>
                        <a:spcBef>
                          <a:spcPts val="1000"/>
                        </a:spcBef>
                        <a:spcAft>
                          <a:spcPts val="0"/>
                        </a:spcAft>
                      </a:pPr>
                      <a:r>
                        <a:rPr lang="en-GB" sz="1800" dirty="0">
                          <a:solidFill>
                            <a:schemeClr val="tx2">
                              <a:lumMod val="25000"/>
                            </a:schemeClr>
                          </a:solidFill>
                          <a:effectLst/>
                          <a:latin typeface="Calibri" panose="020F0502020204030204" pitchFamily="34" charset="0"/>
                        </a:rPr>
                        <a:t>South Yorkshire, Derbyshire East, North Nottinghamshire &amp; Lincolnshire</a:t>
                      </a:r>
                      <a:endParaRPr lang="en-GB" sz="1800" dirty="0">
                        <a:solidFill>
                          <a:schemeClr val="tx2">
                            <a:lumMod val="25000"/>
                          </a:schemeClr>
                        </a:solidFill>
                        <a:effectLst/>
                        <a:latin typeface="Calibri" panose="020F0502020204030204" pitchFamily="34" charset="0"/>
                        <a:ea typeface="Cambria"/>
                        <a:cs typeface="Times New Roman"/>
                      </a:endParaRPr>
                    </a:p>
                  </a:txBody>
                  <a:tcPr marL="54000" marR="25056"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9DF4E">
                        <a:tint val="40000"/>
                      </a:srgbClr>
                    </a:solidFill>
                  </a:tcPr>
                </a:tc>
                <a:extLst>
                  <a:ext uri="{0D108BD9-81ED-4DB2-BD59-A6C34878D82A}">
                    <a16:rowId xmlns:a16="http://schemas.microsoft.com/office/drawing/2014/main" val="10006"/>
                  </a:ext>
                </a:extLst>
              </a:tr>
            </a:tbl>
          </a:graphicData>
        </a:graphic>
      </p:graphicFrame>
      <p:pic>
        <p:nvPicPr>
          <p:cNvPr id="8" name="Picture 7" descr="A picture containing text, map, atlas&#10;&#10;Description automatically generated">
            <a:extLst>
              <a:ext uri="{FF2B5EF4-FFF2-40B4-BE49-F238E27FC236}">
                <a16:creationId xmlns:a16="http://schemas.microsoft.com/office/drawing/2014/main" id="{CDEECD4E-C3C6-4961-533A-E343544A8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7609" y="647391"/>
            <a:ext cx="4727595" cy="6007985"/>
          </a:xfrm>
          <a:prstGeom prst="rect">
            <a:avLst/>
          </a:prstGeom>
        </p:spPr>
      </p:pic>
      <p:pic>
        <p:nvPicPr>
          <p:cNvPr id="9" name="Content Placeholder 6" descr="Icon&#10;&#10;Description automatically generated">
            <a:extLst>
              <a:ext uri="{FF2B5EF4-FFF2-40B4-BE49-F238E27FC236}">
                <a16:creationId xmlns:a16="http://schemas.microsoft.com/office/drawing/2014/main" id="{1EF216DB-32E0-6A22-A4AD-2B32EDB7891B}"/>
              </a:ext>
            </a:extLst>
          </p:cNvPr>
          <p:cNvPicPr>
            <a:picLocks noChangeAspect="1"/>
          </p:cNvPicPr>
          <p:nvPr/>
        </p:nvPicPr>
        <p:blipFill rotWithShape="1">
          <a:blip r:embed="rId4">
            <a:extLst>
              <a:ext uri="{28A0092B-C50C-407E-A947-70E740481C1C}">
                <a14:useLocalDpi xmlns:a14="http://schemas.microsoft.com/office/drawing/2010/main" val="0"/>
              </a:ext>
            </a:extLst>
          </a:blip>
          <a:srcRect l="2498" r="2" b="2"/>
          <a:stretch/>
        </p:blipFill>
        <p:spPr>
          <a:xfrm>
            <a:off x="10268393" y="-62096"/>
            <a:ext cx="1923607" cy="1967969"/>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202712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81687AC-1A48-D1A1-56F1-1B38043D0678}"/>
              </a:ext>
            </a:extLst>
          </p:cNvPr>
          <p:cNvSpPr txBox="1">
            <a:spLocks/>
          </p:cNvSpPr>
          <p:nvPr/>
        </p:nvSpPr>
        <p:spPr>
          <a:xfrm>
            <a:off x="561232" y="317542"/>
            <a:ext cx="8482644" cy="48301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b="1" dirty="0">
                <a:solidFill>
                  <a:schemeClr val="bg2">
                    <a:lumMod val="25000"/>
                  </a:schemeClr>
                </a:solidFill>
                <a:latin typeface="Calibri" panose="020F0502020204030204" pitchFamily="34" charset="0"/>
              </a:rPr>
              <a:t>Contractor high value lots</a:t>
            </a:r>
            <a:br>
              <a:rPr lang="en-GB" sz="3300" b="1" dirty="0">
                <a:solidFill>
                  <a:srgbClr val="002060"/>
                </a:solidFill>
                <a:latin typeface="Calibri" panose="020F0502020204030204" pitchFamily="34" charset="0"/>
              </a:rPr>
            </a:br>
            <a:endParaRPr lang="en-GB" sz="3300" b="1" dirty="0">
              <a:solidFill>
                <a:srgbClr val="002060"/>
              </a:solidFill>
              <a:latin typeface="Calibri" panose="020F0502020204030204" pitchFamily="34" charset="0"/>
            </a:endParaRPr>
          </a:p>
        </p:txBody>
      </p:sp>
      <p:graphicFrame>
        <p:nvGraphicFramePr>
          <p:cNvPr id="11" name="Content Placeholder 4">
            <a:extLst>
              <a:ext uri="{FF2B5EF4-FFF2-40B4-BE49-F238E27FC236}">
                <a16:creationId xmlns:a16="http://schemas.microsoft.com/office/drawing/2014/main" id="{4BE53A0C-150B-405F-6D1A-0794E93A1275}"/>
              </a:ext>
            </a:extLst>
          </p:cNvPr>
          <p:cNvGraphicFramePr>
            <a:graphicFrameLocks/>
          </p:cNvGraphicFramePr>
          <p:nvPr>
            <p:extLst>
              <p:ext uri="{D42A27DB-BD31-4B8C-83A1-F6EECF244321}">
                <p14:modId xmlns:p14="http://schemas.microsoft.com/office/powerpoint/2010/main" val="3588424243"/>
              </p:ext>
            </p:extLst>
          </p:nvPr>
        </p:nvGraphicFramePr>
        <p:xfrm>
          <a:off x="712382" y="1591402"/>
          <a:ext cx="6722916" cy="5043905"/>
        </p:xfrm>
        <a:graphic>
          <a:graphicData uri="http://schemas.openxmlformats.org/drawingml/2006/table">
            <a:tbl>
              <a:tblPr firstRow="1" firstCol="1" bandRow="1"/>
              <a:tblGrid>
                <a:gridCol w="1043623">
                  <a:extLst>
                    <a:ext uri="{9D8B030D-6E8A-4147-A177-3AD203B41FA5}">
                      <a16:colId xmlns:a16="http://schemas.microsoft.com/office/drawing/2014/main" val="20000"/>
                    </a:ext>
                  </a:extLst>
                </a:gridCol>
                <a:gridCol w="1123688">
                  <a:extLst>
                    <a:ext uri="{9D8B030D-6E8A-4147-A177-3AD203B41FA5}">
                      <a16:colId xmlns:a16="http://schemas.microsoft.com/office/drawing/2014/main" val="20001"/>
                    </a:ext>
                  </a:extLst>
                </a:gridCol>
                <a:gridCol w="4555605">
                  <a:extLst>
                    <a:ext uri="{9D8B030D-6E8A-4147-A177-3AD203B41FA5}">
                      <a16:colId xmlns:a16="http://schemas.microsoft.com/office/drawing/2014/main" val="20002"/>
                    </a:ext>
                  </a:extLst>
                </a:gridCol>
              </a:tblGrid>
              <a:tr h="721698">
                <a:tc rowSpan="3">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algn="ctr" fontAlgn="base">
                        <a:lnSpc>
                          <a:spcPct val="115000"/>
                        </a:lnSpc>
                        <a:spcBef>
                          <a:spcPts val="0"/>
                        </a:spcBef>
                        <a:spcAft>
                          <a:spcPts val="0"/>
                        </a:spcAft>
                      </a:pPr>
                      <a:r>
                        <a:rPr lang="en-GB" sz="2200" dirty="0">
                          <a:solidFill>
                            <a:srgbClr val="002060"/>
                          </a:solidFill>
                          <a:effectLst/>
                          <a:latin typeface="Calibri" panose="020F0502020204030204" pitchFamily="34" charset="0"/>
                        </a:rPr>
                        <a:t> High Value</a:t>
                      </a:r>
                    </a:p>
                    <a:p>
                      <a:pPr algn="ctr" fontAlgn="base">
                        <a:lnSpc>
                          <a:spcPct val="115000"/>
                        </a:lnSpc>
                        <a:spcBef>
                          <a:spcPts val="0"/>
                        </a:spcBef>
                        <a:spcAft>
                          <a:spcPts val="0"/>
                        </a:spcAft>
                      </a:pPr>
                      <a:r>
                        <a:rPr lang="en-GB" sz="2200" dirty="0">
                          <a:solidFill>
                            <a:srgbClr val="002060"/>
                          </a:solidFill>
                          <a:effectLst/>
                          <a:latin typeface="Calibri" panose="020F0502020204030204" pitchFamily="34" charset="0"/>
                        </a:rPr>
                        <a:t>35 homes  &amp; above</a:t>
                      </a:r>
                    </a:p>
                  </a:txBody>
                  <a:tcPr marL="25056" marR="25056"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ED30C"/>
                    </a:solidFill>
                  </a:tcPr>
                </a:tc>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algn="ctr" fontAlgn="base">
                        <a:lnSpc>
                          <a:spcPct val="115000"/>
                        </a:lnSpc>
                        <a:spcBef>
                          <a:spcPts val="1000"/>
                        </a:spcBef>
                        <a:spcAft>
                          <a:spcPts val="0"/>
                        </a:spcAft>
                      </a:pPr>
                      <a:r>
                        <a:rPr lang="en-GB" sz="2400" dirty="0">
                          <a:solidFill>
                            <a:srgbClr val="002060"/>
                          </a:solidFill>
                          <a:effectLst/>
                          <a:latin typeface="Calibri" panose="020F0502020204030204" pitchFamily="34" charset="0"/>
                        </a:rPr>
                        <a:t>Lot Number</a:t>
                      </a:r>
                      <a:endParaRPr lang="en-GB" sz="2400" dirty="0">
                        <a:solidFill>
                          <a:srgbClr val="002060"/>
                        </a:solidFill>
                        <a:effectLst/>
                        <a:latin typeface="Calibri" panose="020F0502020204030204" pitchFamily="34" charset="0"/>
                        <a:ea typeface="Cambria"/>
                        <a:cs typeface="Times New Roman"/>
                      </a:endParaRPr>
                    </a:p>
                  </a:txBody>
                  <a:tcPr marL="25056" marR="25056"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ED30C"/>
                    </a:solidFill>
                  </a:tcPr>
                </a:tc>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algn="ctr" fontAlgn="base">
                        <a:lnSpc>
                          <a:spcPct val="115000"/>
                        </a:lnSpc>
                        <a:spcBef>
                          <a:spcPts val="1000"/>
                        </a:spcBef>
                        <a:spcAft>
                          <a:spcPts val="0"/>
                        </a:spcAft>
                      </a:pPr>
                      <a:r>
                        <a:rPr lang="en-GB" sz="2400" dirty="0">
                          <a:solidFill>
                            <a:srgbClr val="002060"/>
                          </a:solidFill>
                          <a:effectLst/>
                          <a:latin typeface="Calibri" panose="020F0502020204030204" pitchFamily="34" charset="0"/>
                        </a:rPr>
                        <a:t>Geographic Area</a:t>
                      </a:r>
                      <a:endParaRPr lang="en-GB" sz="2400" dirty="0">
                        <a:solidFill>
                          <a:srgbClr val="002060"/>
                        </a:solidFill>
                        <a:effectLst/>
                        <a:latin typeface="Calibri" panose="020F0502020204030204" pitchFamily="34" charset="0"/>
                        <a:ea typeface="Cambria"/>
                        <a:cs typeface="Times New Roman"/>
                      </a:endParaRPr>
                    </a:p>
                  </a:txBody>
                  <a:tcPr marL="25056" marR="25056"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ED30C"/>
                    </a:solidFill>
                  </a:tcPr>
                </a:tc>
                <a:extLst>
                  <a:ext uri="{0D108BD9-81ED-4DB2-BD59-A6C34878D82A}">
                    <a16:rowId xmlns:a16="http://schemas.microsoft.com/office/drawing/2014/main" val="10000"/>
                  </a:ext>
                </a:extLst>
              </a:tr>
              <a:tr h="1878015">
                <a:tc vMerge="1">
                  <a:txBody>
                    <a:bodyPr/>
                    <a:lstStyle/>
                    <a:p>
                      <a:endParaRPr lang="en-GB"/>
                    </a:p>
                  </a:txBody>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ase">
                        <a:lnSpc>
                          <a:spcPct val="115000"/>
                        </a:lnSpc>
                        <a:spcBef>
                          <a:spcPts val="1000"/>
                        </a:spcBef>
                        <a:spcAft>
                          <a:spcPts val="0"/>
                        </a:spcAft>
                      </a:pPr>
                      <a:r>
                        <a:rPr lang="en-GB" sz="2200" dirty="0">
                          <a:effectLst/>
                          <a:latin typeface="Calibri" panose="020F0502020204030204" pitchFamily="34" charset="0"/>
                        </a:rPr>
                        <a:t>H1 West</a:t>
                      </a:r>
                      <a:endParaRPr lang="en-GB" sz="2200" dirty="0">
                        <a:solidFill>
                          <a:srgbClr val="000000"/>
                        </a:solidFill>
                        <a:effectLst/>
                        <a:latin typeface="Calibri" panose="020F0502020204030204" pitchFamily="34" charset="0"/>
                        <a:ea typeface="Cambria"/>
                        <a:cs typeface="Times New Roman"/>
                      </a:endParaRPr>
                    </a:p>
                  </a:txBody>
                  <a:tcPr marL="25056" marR="25056" marT="0" marB="0" anchor="ctr">
                    <a:lnL w="381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D9DF4E">
                        <a:tint val="4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fontAlgn="base">
                        <a:lnSpc>
                          <a:spcPct val="115000"/>
                        </a:lnSpc>
                        <a:spcBef>
                          <a:spcPts val="1000"/>
                        </a:spcBef>
                        <a:spcAft>
                          <a:spcPts val="0"/>
                        </a:spcAft>
                      </a:pPr>
                      <a:r>
                        <a:rPr lang="en-GB" sz="2200" dirty="0">
                          <a:effectLst/>
                          <a:latin typeface="Calibri" panose="020F0502020204030204" pitchFamily="34" charset="0"/>
                        </a:rPr>
                        <a:t>Greater Manchester, Merseyside, Cheshire, Staffordshire, Derbyshire West, Lancashire and Cumbria</a:t>
                      </a:r>
                      <a:endParaRPr lang="en-GB" sz="2200" dirty="0">
                        <a:solidFill>
                          <a:srgbClr val="000000"/>
                        </a:solidFill>
                        <a:effectLst/>
                        <a:latin typeface="Calibri" panose="020F0502020204030204" pitchFamily="34" charset="0"/>
                        <a:ea typeface="Cambria"/>
                        <a:cs typeface="Times New Roman"/>
                      </a:endParaRPr>
                    </a:p>
                  </a:txBody>
                  <a:tcPr marL="25056" marR="25056"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D9DF4E">
                        <a:tint val="40000"/>
                      </a:srgbClr>
                    </a:solidFill>
                  </a:tcPr>
                </a:tc>
                <a:extLst>
                  <a:ext uri="{0D108BD9-81ED-4DB2-BD59-A6C34878D82A}">
                    <a16:rowId xmlns:a16="http://schemas.microsoft.com/office/drawing/2014/main" val="10001"/>
                  </a:ext>
                </a:extLst>
              </a:tr>
              <a:tr h="2349343">
                <a:tc vMerge="1">
                  <a:txBody>
                    <a:bodyPr/>
                    <a:lstStyle/>
                    <a:p>
                      <a:endParaRPr lang="en-GB"/>
                    </a:p>
                  </a:txBody>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ase">
                        <a:lnSpc>
                          <a:spcPct val="115000"/>
                        </a:lnSpc>
                        <a:spcBef>
                          <a:spcPts val="1000"/>
                        </a:spcBef>
                        <a:spcAft>
                          <a:spcPts val="0"/>
                        </a:spcAft>
                      </a:pPr>
                      <a:r>
                        <a:rPr lang="en-GB" sz="2200" dirty="0">
                          <a:effectLst/>
                          <a:latin typeface="Calibri" panose="020F0502020204030204" pitchFamily="34" charset="0"/>
                        </a:rPr>
                        <a:t>H2 East</a:t>
                      </a:r>
                      <a:endParaRPr lang="en-GB" sz="2200" dirty="0">
                        <a:solidFill>
                          <a:srgbClr val="000000"/>
                        </a:solidFill>
                        <a:effectLst/>
                        <a:latin typeface="Calibri" panose="020F0502020204030204" pitchFamily="34" charset="0"/>
                        <a:ea typeface="Cambria"/>
                        <a:cs typeface="Times New Roman"/>
                      </a:endParaRPr>
                    </a:p>
                  </a:txBody>
                  <a:tcPr marL="25056" marR="25056" marT="0" marB="0" anchor="ctr">
                    <a:lnL w="381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9DF4E">
                        <a:tint val="2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fontAlgn="base">
                        <a:lnSpc>
                          <a:spcPct val="115000"/>
                        </a:lnSpc>
                        <a:spcBef>
                          <a:spcPts val="1000"/>
                        </a:spcBef>
                        <a:spcAft>
                          <a:spcPts val="0"/>
                        </a:spcAft>
                      </a:pPr>
                      <a:r>
                        <a:rPr lang="en-GB" sz="2200" dirty="0">
                          <a:effectLst/>
                          <a:latin typeface="Calibri" panose="020F0502020204030204" pitchFamily="34" charset="0"/>
                        </a:rPr>
                        <a:t>North Yorkshire, West Yorkshire , East Yorkshire, South Yorkshire, Derbyshire East, North Nottinghamshire,  Lincolnshire, Northumberland, Tyne &amp; Wear and Durham.</a:t>
                      </a:r>
                      <a:endParaRPr lang="en-GB" sz="2200" dirty="0">
                        <a:solidFill>
                          <a:srgbClr val="000000"/>
                        </a:solidFill>
                        <a:effectLst/>
                        <a:latin typeface="Calibri" panose="020F0502020204030204" pitchFamily="34" charset="0"/>
                        <a:ea typeface="Cambria"/>
                        <a:cs typeface="Times New Roman"/>
                      </a:endParaRPr>
                    </a:p>
                  </a:txBody>
                  <a:tcPr marL="25056" marR="25056"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9DF4E">
                        <a:tint val="20000"/>
                      </a:srgbClr>
                    </a:solidFill>
                  </a:tcPr>
                </a:tc>
                <a:extLst>
                  <a:ext uri="{0D108BD9-81ED-4DB2-BD59-A6C34878D82A}">
                    <a16:rowId xmlns:a16="http://schemas.microsoft.com/office/drawing/2014/main" val="10002"/>
                  </a:ext>
                </a:extLst>
              </a:tr>
            </a:tbl>
          </a:graphicData>
        </a:graphic>
      </p:graphicFrame>
      <p:sp>
        <p:nvSpPr>
          <p:cNvPr id="12" name="Content Placeholder 2">
            <a:extLst>
              <a:ext uri="{FF2B5EF4-FFF2-40B4-BE49-F238E27FC236}">
                <a16:creationId xmlns:a16="http://schemas.microsoft.com/office/drawing/2014/main" id="{9C40FEC6-D7BF-90B0-AC81-89E04545ED7C}"/>
              </a:ext>
            </a:extLst>
          </p:cNvPr>
          <p:cNvSpPr txBox="1">
            <a:spLocks/>
          </p:cNvSpPr>
          <p:nvPr/>
        </p:nvSpPr>
        <p:spPr>
          <a:xfrm>
            <a:off x="1901506" y="1797461"/>
            <a:ext cx="6447501" cy="3469137"/>
          </a:xfrm>
          <a:prstGeom prst="rect">
            <a:avLst/>
          </a:prstGeom>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D9DF4E"/>
              </a:buClr>
              <a:defRPr/>
            </a:pPr>
            <a:endParaRPr lang="en-GB" sz="1350" dirty="0">
              <a:solidFill>
                <a:srgbClr val="000000">
                  <a:lumMod val="75000"/>
                  <a:lumOff val="25000"/>
                </a:srgbClr>
              </a:solidFill>
              <a:latin typeface="Trebuchet MS" panose="020B0603020202020204"/>
            </a:endParaRPr>
          </a:p>
        </p:txBody>
      </p:sp>
      <p:pic>
        <p:nvPicPr>
          <p:cNvPr id="13" name="Picture 2">
            <a:extLst>
              <a:ext uri="{FF2B5EF4-FFF2-40B4-BE49-F238E27FC236}">
                <a16:creationId xmlns:a16="http://schemas.microsoft.com/office/drawing/2014/main" id="{2BFF9354-C2E2-3FBC-6B14-860F4472D2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40" t="2420" r="7053"/>
          <a:stretch/>
        </p:blipFill>
        <p:spPr bwMode="auto">
          <a:xfrm>
            <a:off x="7985051" y="1304133"/>
            <a:ext cx="3857096" cy="5228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Content Placeholder 6" descr="Icon&#10;&#10;Description automatically generated">
            <a:extLst>
              <a:ext uri="{FF2B5EF4-FFF2-40B4-BE49-F238E27FC236}">
                <a16:creationId xmlns:a16="http://schemas.microsoft.com/office/drawing/2014/main" id="{CE693D13-0A4D-F782-813F-3A9B8717BF2A}"/>
              </a:ext>
            </a:extLst>
          </p:cNvPr>
          <p:cNvPicPr>
            <a:picLocks noChangeAspect="1"/>
          </p:cNvPicPr>
          <p:nvPr/>
        </p:nvPicPr>
        <p:blipFill rotWithShape="1">
          <a:blip r:embed="rId4">
            <a:extLst>
              <a:ext uri="{28A0092B-C50C-407E-A947-70E740481C1C}">
                <a14:useLocalDpi xmlns:a14="http://schemas.microsoft.com/office/drawing/2010/main" val="0"/>
              </a:ext>
            </a:extLst>
          </a:blip>
          <a:srcRect l="2498" r="2" b="2"/>
          <a:stretch/>
        </p:blipFill>
        <p:spPr>
          <a:xfrm>
            <a:off x="10070386" y="-56645"/>
            <a:ext cx="2121614" cy="2170542"/>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1325311317"/>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44A4510832334F9FFE3E4F0607EA96" ma:contentTypeVersion="16" ma:contentTypeDescription="Create a new document." ma:contentTypeScope="" ma:versionID="5d86f42e282be5fe8507ccb6aa7e53da">
  <xsd:schema xmlns:xsd="http://www.w3.org/2001/XMLSchema" xmlns:xs="http://www.w3.org/2001/XMLSchema" xmlns:p="http://schemas.microsoft.com/office/2006/metadata/properties" xmlns:ns2="6adbc151-f0bd-414d-9a9f-635df802de55" xmlns:ns3="b12dc204-151b-430a-8cfd-e43c716aefd6" targetNamespace="http://schemas.microsoft.com/office/2006/metadata/properties" ma:root="true" ma:fieldsID="787c3a023c90551bf99541bede6e2b18" ns2:_="" ns3:_="">
    <xsd:import namespace="6adbc151-f0bd-414d-9a9f-635df802de55"/>
    <xsd:import namespace="b12dc204-151b-430a-8cfd-e43c716aefd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ObjectDetectorVersions"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Location" minOccurs="0"/>
                <xsd:element ref="ns3:MediaServiceSearchProperties" minOccurs="0"/>
                <xsd:element ref="ns3:Numb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dbc151-f0bd-414d-9a9f-635df802de5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94e85844-2b00-4d22-afd1-30f2e5cee72a}" ma:internalName="TaxCatchAll" ma:showField="CatchAllData" ma:web="6adbc151-f0bd-414d-9a9f-635df802de5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12dc204-151b-430a-8cfd-e43c716aefd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a68b0e2c-0788-47eb-a861-6310283824a3"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descrip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Number" ma:index="23" nillable="true" ma:displayName="Number" ma:decimals="0" ma:format="Dropdown" ma:internalName="Number" ma:percentage="FALSE">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12dc204-151b-430a-8cfd-e43c716aefd6">
      <Terms xmlns="http://schemas.microsoft.com/office/infopath/2007/PartnerControls"/>
    </lcf76f155ced4ddcb4097134ff3c332f>
    <TaxCatchAll xmlns="6adbc151-f0bd-414d-9a9f-635df802de55" xsi:nil="true"/>
    <Number xmlns="b12dc204-151b-430a-8cfd-e43c716aefd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2D9DE7-CFE6-4A79-A52D-F17BEC89A4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dbc151-f0bd-414d-9a9f-635df802de55"/>
    <ds:schemaRef ds:uri="b12dc204-151b-430a-8cfd-e43c716aef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FBCBC98-3056-4B33-8F05-DA20C3CD7F28}">
  <ds:schemaRefs>
    <ds:schemaRef ds:uri="b12dc204-151b-430a-8cfd-e43c716aefd6"/>
    <ds:schemaRef ds:uri="http://www.w3.org/XML/1998/namespace"/>
    <ds:schemaRef ds:uri="http://purl.org/dc/dcmitype/"/>
    <ds:schemaRef ds:uri="http://purl.org/dc/terms/"/>
    <ds:schemaRef ds:uri="http://schemas.openxmlformats.org/package/2006/metadata/core-properties"/>
    <ds:schemaRef ds:uri="http://purl.org/dc/elements/1.1/"/>
    <ds:schemaRef ds:uri="http://schemas.microsoft.com/office/2006/documentManagement/types"/>
    <ds:schemaRef ds:uri="http://schemas.microsoft.com/office/infopath/2007/PartnerControls"/>
    <ds:schemaRef ds:uri="6adbc151-f0bd-414d-9a9f-635df802de55"/>
    <ds:schemaRef ds:uri="http://schemas.microsoft.com/office/2006/metadata/properties"/>
  </ds:schemaRefs>
</ds:datastoreItem>
</file>

<file path=customXml/itemProps3.xml><?xml version="1.0" encoding="utf-8"?>
<ds:datastoreItem xmlns:ds="http://schemas.openxmlformats.org/officeDocument/2006/customXml" ds:itemID="{F192E07F-9008-4043-8BC0-0CCAB6AE94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16726</TotalTime>
  <Words>2247</Words>
  <Application>Microsoft Office PowerPoint</Application>
  <PresentationFormat>Widescreen</PresentationFormat>
  <Paragraphs>318</Paragraphs>
  <Slides>25</Slides>
  <Notes>25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Aptos</vt:lpstr>
      <vt:lpstr>Arial</vt:lpstr>
      <vt:lpstr>Calibri</vt:lpstr>
      <vt:lpstr>Calibri Light</vt:lpstr>
      <vt:lpstr>Cambria</vt:lpstr>
      <vt:lpstr>Cascadia Mono SemiBold</vt:lpstr>
      <vt:lpstr>Corbel</vt:lpstr>
      <vt:lpstr>Courier New</vt:lpstr>
      <vt:lpstr>Trebuchet MS</vt:lpstr>
      <vt:lpstr>Office 2013 - 2022 Theme</vt:lpstr>
      <vt:lpstr>PowerPoint Presentation</vt:lpstr>
      <vt:lpstr>Agenda</vt:lpstr>
      <vt:lpstr>The ICN Team at Great Places</vt:lpstr>
      <vt:lpstr>Innovation Chain History </vt:lpstr>
      <vt:lpstr>ICN 2024 Tender</vt:lpstr>
      <vt:lpstr>ICN 2024 to date</vt:lpstr>
      <vt:lpstr>Framework Structure     </vt:lpstr>
      <vt:lpstr>PowerPoint Presentation</vt:lpstr>
      <vt:lpstr>PowerPoint Presentation</vt:lpstr>
      <vt:lpstr>PowerPoint Presentation</vt:lpstr>
      <vt:lpstr>PowerPoint Presentation</vt:lpstr>
      <vt:lpstr>How it works? </vt:lpstr>
      <vt:lpstr>How will work be awarded? </vt:lpstr>
      <vt:lpstr>Call off Process – Direct Award</vt:lpstr>
      <vt:lpstr>Call off Process – Mini Competition</vt:lpstr>
      <vt:lpstr>What happens after call off – The Client</vt:lpstr>
      <vt:lpstr>What happens after call off – Consultants and Contractors</vt:lpstr>
      <vt:lpstr>What happens after call off – Employers Agents</vt:lpstr>
      <vt:lpstr>Social Value How it Works </vt:lpstr>
      <vt:lpstr>ICN Portal</vt:lpstr>
      <vt:lpstr>ICN Portal</vt:lpstr>
      <vt:lpstr>What Great Places will do</vt:lpstr>
      <vt:lpstr>What we need from you</vt:lpstr>
      <vt:lpstr>For more information and questions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Innovation Chain North</dc:title>
  <dc:creator>Craig McMillan</dc:creator>
  <cp:lastModifiedBy>Joanne Whitehead</cp:lastModifiedBy>
  <cp:revision>147</cp:revision>
  <cp:lastPrinted>2024-08-12T12:37:12Z</cp:lastPrinted>
  <dcterms:created xsi:type="dcterms:W3CDTF">2019-10-16T13:19:45Z</dcterms:created>
  <dcterms:modified xsi:type="dcterms:W3CDTF">2024-09-18T15:00:45Z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0x0101009544A4510832334F9FFE3E4F0607EA96</vt:lpwstr>
  </property>
  <property fmtid="{D5CDD505-2E9C-101B-9397-08002B2CF9AE}" pid="3" name="Order">
    <vt:r8>7033600</vt:r8>
  </property>
  <property fmtid="{D5CDD505-2E9C-101B-9397-08002B2CF9AE}" pid="4" name="MediaServiceImageTags">
    <vt:lpwstr/>
  </property>
</Properties>
</file>