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4"/>
    <p:sldMasterId id="2147483743" r:id="rId5"/>
    <p:sldMasterId id="2147483753" r:id="rId6"/>
    <p:sldMasterId id="2147483658" r:id="rId7"/>
    <p:sldMasterId id="2147483677" r:id="rId8"/>
    <p:sldMasterId id="2147483711" r:id="rId9"/>
    <p:sldMasterId id="2147483667" r:id="rId10"/>
  </p:sldMasterIdLst>
  <p:notesMasterIdLst>
    <p:notesMasterId r:id="rId32"/>
  </p:notesMasterIdLst>
  <p:sldIdLst>
    <p:sldId id="256" r:id="rId11"/>
    <p:sldId id="257" r:id="rId12"/>
    <p:sldId id="258" r:id="rId13"/>
    <p:sldId id="261" r:id="rId14"/>
    <p:sldId id="362" r:id="rId15"/>
    <p:sldId id="289" r:id="rId16"/>
    <p:sldId id="363" r:id="rId17"/>
    <p:sldId id="284" r:id="rId18"/>
    <p:sldId id="266" r:id="rId19"/>
    <p:sldId id="365" r:id="rId20"/>
    <p:sldId id="265" r:id="rId21"/>
    <p:sldId id="264" r:id="rId22"/>
    <p:sldId id="267" r:id="rId23"/>
    <p:sldId id="366" r:id="rId24"/>
    <p:sldId id="259" r:id="rId25"/>
    <p:sldId id="260" r:id="rId26"/>
    <p:sldId id="268" r:id="rId27"/>
    <p:sldId id="364" r:id="rId28"/>
    <p:sldId id="285" r:id="rId29"/>
    <p:sldId id="383" r:id="rId30"/>
    <p:sldId id="27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F"/>
    <a:srgbClr val="00C494"/>
    <a:srgbClr val="1D3163"/>
    <a:srgbClr val="0062B5"/>
    <a:srgbClr val="00634F"/>
    <a:srgbClr val="8C0D3D"/>
    <a:srgbClr val="00C8DE"/>
    <a:srgbClr val="00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58416" autoAdjust="0"/>
  </p:normalViewPr>
  <p:slideViewPr>
    <p:cSldViewPr snapToGrid="0" snapToObjects="1" showGuides="1">
      <p:cViewPr varScale="1">
        <p:scale>
          <a:sx n="63" d="100"/>
          <a:sy n="63" d="100"/>
        </p:scale>
        <p:origin x="20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00F19-361E-4626-A4AD-82655BA3BDFE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47DE0-C6DD-43D5-8C50-AFB59EE97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09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20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016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29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20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50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86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405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479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0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sz="1800" b="1" baseline="0" dirty="0">
              <a:solidFill>
                <a:srgbClr val="E5007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0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0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kern="1200" baseline="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8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2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79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47DE0-C6DD-43D5-8C50-AFB59EE975A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4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9635-6029-42F9-8537-AEC9BBB3E7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D7E5-EC89-9745-BE91-86ED9E6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6848"/>
            <a:ext cx="4221162" cy="136263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EE25-864B-9746-9CF9-A8262D2E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46848"/>
            <a:ext cx="6172200" cy="4790328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44D4-67F6-8345-AC99-BE56EC5C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75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77DB-0C83-D540-8F3B-41BCCB9D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4"/>
            <a:ext cx="4221162" cy="15081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49276"/>
            <a:ext cx="6457948" cy="4787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41354-525D-D044-9FE3-12541D2C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62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8400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5102C83-A8F9-4D49-958D-E7E5F19B7A6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6847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C0B85A-F16F-C949-8A46-21B5387C143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0862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612A0C-A028-834B-AC13-FCAEC643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52415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4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0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  <a:prstGeom prst="rect">
            <a:avLst/>
          </a:prstGeo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1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0EB6-A497-314D-B6FA-8A1F06167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2879725"/>
          </a:xfrm>
          <a:prstGeom prst="rect">
            <a:avLst/>
          </a:prstGeom>
        </p:spPr>
        <p:txBody>
          <a:bodyPr/>
          <a:lstStyle>
            <a:lvl1pPr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00%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978C10-2D1D-0F4D-8D08-FF024D2D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3428999"/>
            <a:ext cx="11090275" cy="190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9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741643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775432"/>
            <a:ext cx="11090275" cy="393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Please visit </a:t>
            </a:r>
            <a:r>
              <a:rPr lang="en-GB" dirty="0" err="1"/>
              <a:t>housing.org.uk</a:t>
            </a:r>
            <a:r>
              <a:rPr lang="en-GB" dirty="0"/>
              <a:t> 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04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</p:spPr>
        <p:txBody>
          <a:bodyPr/>
          <a:lstStyle>
            <a:lvl1pPr marL="0" indent="0" algn="l">
              <a:buNone/>
              <a:defRPr sz="2400" b="1" i="0" baseline="0">
                <a:solidFill>
                  <a:srgbClr val="2F2F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52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2A0-187C-D043-A738-B0628C23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7612-5609-9548-BAA3-B2026C4A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0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4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  <a:prstGeom prst="rect">
            <a:avLst/>
          </a:prstGeo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70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3F1A-9368-EE41-A870-FF1ACB6C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0798-6447-1C41-8A1E-FB7DDA4E3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825625"/>
            <a:ext cx="5468937" cy="3511550"/>
          </a:xfrm>
        </p:spPr>
        <p:txBody>
          <a:bodyPr/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7053-918C-8F42-AEA4-332536969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8936" cy="351155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6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8166-43B5-4D42-AD1C-367B0543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131888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F629-B31C-E846-A275-983EDDF6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168525"/>
            <a:ext cx="5446713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F22A9-92DE-3245-8F38-A6C616A4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505075"/>
            <a:ext cx="5446712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525E0-303F-7E42-86CF-E853F0AC7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68525"/>
            <a:ext cx="5468938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2C9C0-F078-E04F-B653-B548690CB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8938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1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D7E5-EC89-9745-BE91-86ED9E6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6848"/>
            <a:ext cx="4221162" cy="136263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EE25-864B-9746-9CF9-A8262D2E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46848"/>
            <a:ext cx="6172200" cy="4790328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44D4-67F6-8345-AC99-BE56EC5C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5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77DB-0C83-D540-8F3B-41BCCB9D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4"/>
            <a:ext cx="4221162" cy="15081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49276"/>
            <a:ext cx="6457948" cy="4787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41354-525D-D044-9FE3-12541D2C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72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8400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5102C83-A8F9-4D49-958D-E7E5F19B7A6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6847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C0B85A-F16F-C949-8A46-21B5387C143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0862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612A0C-A028-834B-AC13-FCAEC643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52415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  <a:prstGeom prst="rect">
            <a:avLst/>
          </a:prstGeo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92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0EB6-A497-314D-B6FA-8A1F06167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2879725"/>
          </a:xfrm>
          <a:prstGeom prst="rect">
            <a:avLst/>
          </a:prstGeom>
        </p:spPr>
        <p:txBody>
          <a:bodyPr/>
          <a:lstStyle>
            <a:lvl1pPr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00%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978C10-2D1D-0F4D-8D08-FF024D2D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3428999"/>
            <a:ext cx="11090275" cy="190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3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741643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775432"/>
            <a:ext cx="11090275" cy="393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Please visit </a:t>
            </a:r>
            <a:r>
              <a:rPr lang="en-GB" dirty="0" err="1"/>
              <a:t>housing.org.uk</a:t>
            </a:r>
            <a:r>
              <a:rPr lang="en-GB" dirty="0"/>
              <a:t> 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8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</p:spPr>
        <p:txBody>
          <a:bodyPr/>
          <a:lstStyle>
            <a:lvl1pPr marL="0" indent="0" algn="l">
              <a:buNone/>
              <a:defRPr sz="2400" b="1" i="0" baseline="0">
                <a:solidFill>
                  <a:srgbClr val="2F2F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9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0EB6-A497-314D-B6FA-8A1F06167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9275"/>
            <a:ext cx="11090275" cy="2879725"/>
          </a:xfrm>
          <a:prstGeom prst="rect">
            <a:avLst/>
          </a:prstGeom>
        </p:spPr>
        <p:txBody>
          <a:bodyPr/>
          <a:lstStyle>
            <a:lvl1pPr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00%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A978C10-2D1D-0F4D-8D08-FF024D2D5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3428999"/>
            <a:ext cx="11090275" cy="190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71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2A0-187C-D043-A738-B0628C23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7612-5609-9548-BAA3-B2026C4A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69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99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3F1A-9368-EE41-A870-FF1ACB6C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0798-6447-1C41-8A1E-FB7DDA4E3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825625"/>
            <a:ext cx="5468937" cy="3511550"/>
          </a:xfrm>
        </p:spPr>
        <p:txBody>
          <a:bodyPr/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7053-918C-8F42-AEA4-332536969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8936" cy="351155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83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8166-43B5-4D42-AD1C-367B0543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131888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F629-B31C-E846-A275-983EDDF6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168525"/>
            <a:ext cx="5446713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F22A9-92DE-3245-8F38-A6C616A4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505075"/>
            <a:ext cx="5446712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525E0-303F-7E42-86CF-E853F0AC7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68525"/>
            <a:ext cx="5468938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2C9C0-F078-E04F-B653-B548690CB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8938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22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D7E5-EC89-9745-BE91-86ED9E6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6848"/>
            <a:ext cx="4221162" cy="1362634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3EE25-864B-9746-9CF9-A8262D2E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46848"/>
            <a:ext cx="6172200" cy="4790328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E44D4-67F6-8345-AC99-BE56EC5C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679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77DB-0C83-D540-8F3B-41BCCB9D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4"/>
            <a:ext cx="4221162" cy="150812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49276"/>
            <a:ext cx="6457948" cy="4787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41354-525D-D044-9FE3-12541D2C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2168524"/>
            <a:ext cx="4221162" cy="316865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558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8400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5102C83-A8F9-4D49-958D-E7E5F19B7A6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46847" y="549276"/>
            <a:ext cx="5392736" cy="43992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C0B85A-F16F-C949-8A46-21B5387C143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50862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612A0C-A028-834B-AC13-FCAEC6431D6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52415" y="4956549"/>
            <a:ext cx="5388721" cy="336550"/>
          </a:xfrm>
        </p:spPr>
        <p:txBody>
          <a:bodyPr anchor="b">
            <a:normAutofit/>
          </a:bodyPr>
          <a:lstStyle>
            <a:lvl1pPr marL="0" indent="0">
              <a:buNone/>
              <a:defRPr sz="1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105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92612-F3D0-D046-8B57-18CD0836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41354-525D-D044-9FE3-12541D2C4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4" y="6072468"/>
            <a:ext cx="4221162" cy="2362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CF272-F4E1-A646-8B8C-BBF320F8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6468" y="5629836"/>
            <a:ext cx="1302213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348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5CF272-F4E1-A646-8B8C-BBF320F810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26468" y="5629836"/>
            <a:ext cx="1302213" cy="85164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51810F-90B2-C14D-AB8B-62BACBC37A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Full Screen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549275"/>
            <a:ext cx="11090275" cy="741643"/>
          </a:xfrm>
          <a:prstGeom prst="rect">
            <a:avLst/>
          </a:prstGeom>
        </p:spPr>
        <p:txBody>
          <a:bodyPr anchor="t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2" y="1775432"/>
            <a:ext cx="11090275" cy="393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Please visit </a:t>
            </a:r>
            <a:r>
              <a:rPr lang="en-GB" dirty="0" err="1"/>
              <a:t>housing.org.uk</a:t>
            </a:r>
            <a:r>
              <a:rPr lang="en-GB" dirty="0"/>
              <a:t> for 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6C6F7-4F70-F94F-9329-23872DEEA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11090275" cy="161925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D6866-0122-6C47-8368-11B20C0B6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2601119"/>
            <a:ext cx="11090275" cy="2736056"/>
          </a:xfrm>
        </p:spPr>
        <p:txBody>
          <a:bodyPr/>
          <a:lstStyle>
            <a:lvl1pPr marL="0" indent="0" algn="l">
              <a:buNone/>
              <a:defRPr sz="2400" b="1" i="0" baseline="0">
                <a:solidFill>
                  <a:srgbClr val="2F2F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80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42A0-187C-D043-A738-B0628C23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7612-5609-9548-BAA3-B2026C4AE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B4ABB-61F3-DB4C-9857-2865CAC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4787899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3F1A-9368-EE41-A870-FF1ACB6C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B0798-6447-1C41-8A1E-FB7DDA4E3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825625"/>
            <a:ext cx="5468937" cy="3511550"/>
          </a:xfrm>
        </p:spPr>
        <p:txBody>
          <a:bodyPr/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17053-918C-8F42-AEA4-332536969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68936" cy="351155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4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8166-43B5-4D42-AD1C-367B0543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1131888"/>
          </a:xfrm>
        </p:spPr>
        <p:txBody>
          <a:bodyPr anchor="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CF629-B31C-E846-A275-983EDDF61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168525"/>
            <a:ext cx="5446713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F22A9-92DE-3245-8F38-A6C616A4A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4" y="2505075"/>
            <a:ext cx="5446712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525E0-303F-7E42-86CF-E853F0AC7C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68525"/>
            <a:ext cx="5468938" cy="336550"/>
          </a:xfrm>
        </p:spPr>
        <p:txBody>
          <a:bodyPr anchor="b">
            <a:normAutofit/>
          </a:bodyPr>
          <a:lstStyle>
            <a:lvl1pPr marL="0" indent="0">
              <a:buNone/>
              <a:defRPr sz="15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2C9C0-F078-E04F-B653-B548690CB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8938" cy="28321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5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54BB91-2B54-BE49-A289-0730A3684D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137914" y="5538624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5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F2F2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A6C25-4E42-634E-ADED-C8542695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C4C7-8EF1-BC45-AB72-EA32A742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5625"/>
            <a:ext cx="11090275" cy="349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rgbClr val="0060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54BB91-2B54-BE49-A289-0730A3684D8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13" y="5539660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60A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2DFD6-DED9-8E47-A5D5-6586FDEFA1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137914" y="5538624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F2F2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A6C25-4E42-634E-ADED-C8542695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C4C7-8EF1-BC45-AB72-EA32A742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5625"/>
            <a:ext cx="11090275" cy="349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rgbClr val="1D3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79C9F-6B8A-9941-9BBE-3837D56615E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13" y="5539660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2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5" r:id="rId6"/>
    <p:sldLayoutId id="2147483666" r:id="rId7"/>
    <p:sldLayoutId id="214748371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D3163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0E646-CA7B-9D4E-B1BE-BFDF1D9DC3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137914" y="5538624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2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F2F2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A6C25-4E42-634E-ADED-C8542695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2C4C7-8EF1-BC45-AB72-EA32A7423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25625"/>
            <a:ext cx="11090275" cy="349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4D291497-7B13-9B4B-A55F-63A6C4A8B00D}"/>
              </a:ext>
            </a:extLst>
          </p:cNvPr>
          <p:cNvSpPr/>
          <p:nvPr userDrawn="1"/>
        </p:nvSpPr>
        <p:spPr>
          <a:xfrm flipH="1">
            <a:off x="-15841" y="5325305"/>
            <a:ext cx="12211824" cy="1532694"/>
          </a:xfrm>
          <a:custGeom>
            <a:avLst/>
            <a:gdLst>
              <a:gd name="connsiteX0" fmla="*/ 0 w 12192000"/>
              <a:gd name="connsiteY0" fmla="*/ 1613377 h 1613377"/>
              <a:gd name="connsiteX1" fmla="*/ 0 w 12192000"/>
              <a:gd name="connsiteY1" fmla="*/ 0 h 1613377"/>
              <a:gd name="connsiteX2" fmla="*/ 12192000 w 12192000"/>
              <a:gd name="connsiteY2" fmla="*/ 1613377 h 1613377"/>
              <a:gd name="connsiteX3" fmla="*/ 0 w 12192000"/>
              <a:gd name="connsiteY3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198875"/>
              <a:gd name="connsiteY0" fmla="*/ 1613377 h 1613377"/>
              <a:gd name="connsiteX1" fmla="*/ 0 w 12198875"/>
              <a:gd name="connsiteY1" fmla="*/ 0 h 1613377"/>
              <a:gd name="connsiteX2" fmla="*/ 12198875 w 12198875"/>
              <a:gd name="connsiteY2" fmla="*/ 1114927 h 1613377"/>
              <a:gd name="connsiteX3" fmla="*/ 12192000 w 12198875"/>
              <a:gd name="connsiteY3" fmla="*/ 1613377 h 1613377"/>
              <a:gd name="connsiteX4" fmla="*/ 0 w 1219887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1114927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0 w 12206055"/>
              <a:gd name="connsiteY0" fmla="*/ 1613377 h 1613377"/>
              <a:gd name="connsiteX1" fmla="*/ 0 w 12206055"/>
              <a:gd name="connsiteY1" fmla="*/ 0 h 1613377"/>
              <a:gd name="connsiteX2" fmla="*/ 12198875 w 12206055"/>
              <a:gd name="connsiteY2" fmla="*/ 908672 h 1613377"/>
              <a:gd name="connsiteX3" fmla="*/ 12205751 w 12206055"/>
              <a:gd name="connsiteY3" fmla="*/ 1613377 h 1613377"/>
              <a:gd name="connsiteX4" fmla="*/ 0 w 12206055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2 w 12206057"/>
              <a:gd name="connsiteY0" fmla="*/ 1613377 h 1613377"/>
              <a:gd name="connsiteX1" fmla="*/ 2 w 12206057"/>
              <a:gd name="connsiteY1" fmla="*/ 0 h 1613377"/>
              <a:gd name="connsiteX2" fmla="*/ 12198877 w 12206057"/>
              <a:gd name="connsiteY2" fmla="*/ 908672 h 1613377"/>
              <a:gd name="connsiteX3" fmla="*/ 12205753 w 12206057"/>
              <a:gd name="connsiteY3" fmla="*/ 1613377 h 1613377"/>
              <a:gd name="connsiteX4" fmla="*/ 2 w 12206057"/>
              <a:gd name="connsiteY4" fmla="*/ 1613377 h 1613377"/>
              <a:gd name="connsiteX0" fmla="*/ 0 w 12206055"/>
              <a:gd name="connsiteY0" fmla="*/ 1416153 h 1416153"/>
              <a:gd name="connsiteX1" fmla="*/ 26894 w 12206055"/>
              <a:gd name="connsiteY1" fmla="*/ 0 h 1416153"/>
              <a:gd name="connsiteX2" fmla="*/ 12198875 w 12206055"/>
              <a:gd name="connsiteY2" fmla="*/ 711448 h 1416153"/>
              <a:gd name="connsiteX3" fmla="*/ 12205751 w 12206055"/>
              <a:gd name="connsiteY3" fmla="*/ 1416153 h 1416153"/>
              <a:gd name="connsiteX4" fmla="*/ 0 w 12206055"/>
              <a:gd name="connsiteY4" fmla="*/ 1416153 h 1416153"/>
              <a:gd name="connsiteX0" fmla="*/ 2 w 12206057"/>
              <a:gd name="connsiteY0" fmla="*/ 1532694 h 1532694"/>
              <a:gd name="connsiteX1" fmla="*/ 2 w 12206057"/>
              <a:gd name="connsiteY1" fmla="*/ 0 h 1532694"/>
              <a:gd name="connsiteX2" fmla="*/ 12198877 w 12206057"/>
              <a:gd name="connsiteY2" fmla="*/ 827989 h 1532694"/>
              <a:gd name="connsiteX3" fmla="*/ 12205753 w 12206057"/>
              <a:gd name="connsiteY3" fmla="*/ 1532694 h 1532694"/>
              <a:gd name="connsiteX4" fmla="*/ 2 w 12206057"/>
              <a:gd name="connsiteY4" fmla="*/ 1532694 h 1532694"/>
              <a:gd name="connsiteX0" fmla="*/ 3984 w 12210039"/>
              <a:gd name="connsiteY0" fmla="*/ 1532694 h 1532694"/>
              <a:gd name="connsiteX1" fmla="*/ 3984 w 12210039"/>
              <a:gd name="connsiteY1" fmla="*/ 0 h 1532694"/>
              <a:gd name="connsiteX2" fmla="*/ 12202859 w 12210039"/>
              <a:gd name="connsiteY2" fmla="*/ 827989 h 1532694"/>
              <a:gd name="connsiteX3" fmla="*/ 12209735 w 12210039"/>
              <a:gd name="connsiteY3" fmla="*/ 1532694 h 1532694"/>
              <a:gd name="connsiteX4" fmla="*/ 3984 w 12210039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9534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105895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  <a:gd name="connsiteX0" fmla="*/ 3984 w 12211824"/>
              <a:gd name="connsiteY0" fmla="*/ 1532694 h 1532694"/>
              <a:gd name="connsiteX1" fmla="*/ 3984 w 12211824"/>
              <a:gd name="connsiteY1" fmla="*/ 0 h 1532694"/>
              <a:gd name="connsiteX2" fmla="*/ 12211824 w 12211824"/>
              <a:gd name="connsiteY2" fmla="*/ 1034177 h 1532694"/>
              <a:gd name="connsiteX3" fmla="*/ 12209735 w 12211824"/>
              <a:gd name="connsiteY3" fmla="*/ 1532694 h 1532694"/>
              <a:gd name="connsiteX4" fmla="*/ 3984 w 12211824"/>
              <a:gd name="connsiteY4" fmla="*/ 1532694 h 153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1824" h="1532694">
                <a:moveTo>
                  <a:pt x="3984" y="1532694"/>
                </a:moveTo>
                <a:cubicBezTo>
                  <a:pt x="3984" y="1021796"/>
                  <a:pt x="-4981" y="17840"/>
                  <a:pt x="3984" y="0"/>
                </a:cubicBezTo>
                <a:cubicBezTo>
                  <a:pt x="-2666" y="11504"/>
                  <a:pt x="12204185" y="1045253"/>
                  <a:pt x="12211824" y="1034177"/>
                </a:cubicBezTo>
                <a:cubicBezTo>
                  <a:pt x="12209532" y="1049073"/>
                  <a:pt x="12212027" y="1366544"/>
                  <a:pt x="12209735" y="1532694"/>
                </a:cubicBezTo>
                <a:lnTo>
                  <a:pt x="3984" y="15326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C49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8B457-E554-B149-8B86-A3886BB23FB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37913" y="5539660"/>
            <a:ext cx="1909429" cy="12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C494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54BB91-2B54-BE49-A289-0730A3684D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26468" y="5629836"/>
            <a:ext cx="1302213" cy="85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rgbClr val="2F2F2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2F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2F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2F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2F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orient="horz" pos="3974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362">
          <p15:clr>
            <a:srgbClr val="F26B43"/>
          </p15:clr>
        </p15:guide>
        <p15:guide id="6" orient="horz" pos="13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iaran.tully@housing.org.u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communications@housing.org.uk" TargetMode="External"/><Relationship Id="rId4" Type="http://schemas.openxmlformats.org/officeDocument/2006/relationships/hyperlink" Target="mailto:EAM@housing.org.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2E00-42CB-E548-B3C5-5DF734487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outlook for            housing associations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7A5E1-94CD-F44D-97A3-C4C22D388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Ciarán Tully </a:t>
            </a:r>
          </a:p>
          <a:p>
            <a:r>
              <a:rPr lang="en-US" dirty="0"/>
              <a:t>External Affairs Manager </a:t>
            </a:r>
          </a:p>
        </p:txBody>
      </p:sp>
    </p:spTree>
    <p:extLst>
      <p:ext uri="{BB962C8B-B14F-4D97-AF65-F5344CB8AC3E}">
        <p14:creationId xmlns:p14="http://schemas.microsoft.com/office/powerpoint/2010/main" val="119431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– for prices and interest rates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884BCB-9735-F094-5074-7EE4CCE1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1868813"/>
            <a:ext cx="4953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046" y="1874201"/>
            <a:ext cx="5944486" cy="28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5802" y="1129537"/>
            <a:ext cx="4480395" cy="4598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– for tenants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62649" y="1314986"/>
            <a:ext cx="5510151" cy="3355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90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rent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549179"/>
            <a:ext cx="11090275" cy="4756618"/>
          </a:xfrm>
        </p:spPr>
        <p:txBody>
          <a:bodyPr>
            <a:normAutofit/>
          </a:bodyPr>
          <a:lstStyle/>
          <a:p>
            <a:r>
              <a:rPr lang="en-GB" dirty="0"/>
              <a:t>Policy set by the government, implemented by RSH</a:t>
            </a:r>
          </a:p>
          <a:p>
            <a:r>
              <a:rPr lang="en-GB" dirty="0"/>
              <a:t>Regulates level at which rents are set on new tenancy, and annual increases (CPI+1%) </a:t>
            </a:r>
          </a:p>
          <a:p>
            <a:r>
              <a:rPr lang="en-GB" dirty="0"/>
              <a:t>Covers social rent and Affordable Rent</a:t>
            </a:r>
          </a:p>
          <a:p>
            <a:r>
              <a:rPr lang="en-GB" dirty="0"/>
              <a:t>Does not cover: </a:t>
            </a:r>
          </a:p>
          <a:p>
            <a:pPr lvl="1"/>
            <a:r>
              <a:rPr lang="en-GB" dirty="0"/>
              <a:t>Shared ownership </a:t>
            </a:r>
          </a:p>
          <a:p>
            <a:pPr lvl="1"/>
            <a:r>
              <a:rPr lang="en-GB" dirty="0"/>
              <a:t>Intermediate rent</a:t>
            </a:r>
          </a:p>
          <a:p>
            <a:pPr lvl="1"/>
            <a:r>
              <a:rPr lang="en-GB" dirty="0"/>
              <a:t>Specialist Supported Housing</a:t>
            </a:r>
          </a:p>
          <a:p>
            <a:pPr lvl="1"/>
            <a:r>
              <a:rPr lang="en-GB" dirty="0"/>
              <a:t>Student Housing</a:t>
            </a:r>
          </a:p>
          <a:p>
            <a:pPr lvl="1"/>
            <a:r>
              <a:rPr lang="en-GB" dirty="0"/>
              <a:t>Temporary social housing</a:t>
            </a:r>
          </a:p>
          <a:p>
            <a:pPr lvl="1"/>
            <a:r>
              <a:rPr lang="en-GB" dirty="0"/>
              <a:t>PFI housing</a:t>
            </a:r>
          </a:p>
          <a:p>
            <a:pPr lvl="1"/>
            <a:r>
              <a:rPr lang="en-GB" dirty="0"/>
              <a:t>Care Homes</a:t>
            </a:r>
          </a:p>
          <a:p>
            <a:r>
              <a:rPr lang="en-GB" dirty="0"/>
              <a:t>Viability exemption</a:t>
            </a:r>
          </a:p>
        </p:txBody>
      </p:sp>
    </p:spTree>
    <p:extLst>
      <p:ext uri="{BB962C8B-B14F-4D97-AF65-F5344CB8AC3E}">
        <p14:creationId xmlns:p14="http://schemas.microsoft.com/office/powerpoint/2010/main" val="272141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Existing rent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Indirectly references service charges: </a:t>
            </a:r>
          </a:p>
          <a:p>
            <a:pPr lvl="1"/>
            <a:r>
              <a:rPr lang="en-GB" dirty="0"/>
              <a:t>Affordable rent is inclusive</a:t>
            </a:r>
          </a:p>
          <a:p>
            <a:pPr lvl="1"/>
            <a:r>
              <a:rPr lang="en-GB" dirty="0"/>
              <a:t>Social rent – providers should ‘endeavour’ to keep service charge increases within the same envelope</a:t>
            </a:r>
          </a:p>
          <a:p>
            <a:r>
              <a:rPr lang="en-GB" dirty="0"/>
              <a:t>2025 rent policy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213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Consultation proposals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825625"/>
            <a:ext cx="10634587" cy="3515302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/>
              <a:t>Closes 12</a:t>
            </a:r>
            <a:r>
              <a:rPr lang="en-GB" sz="2400" baseline="30000" dirty="0"/>
              <a:t>th</a:t>
            </a:r>
            <a:r>
              <a:rPr lang="en-GB" sz="2400" dirty="0"/>
              <a:t> October</a:t>
            </a:r>
          </a:p>
          <a:p>
            <a:r>
              <a:rPr lang="en-GB" sz="2400" dirty="0"/>
              <a:t>Aim: </a:t>
            </a:r>
            <a:r>
              <a:rPr lang="en-GB" sz="2400" dirty="0">
                <a:solidFill>
                  <a:schemeClr val="tx1"/>
                </a:solidFill>
              </a:rPr>
              <a:t>protect existing social tenants from significant nominal-terms rent increases next year, by capping social housing rent increases from April 2023</a:t>
            </a:r>
          </a:p>
          <a:p>
            <a:r>
              <a:rPr lang="en-GB" sz="2400" dirty="0">
                <a:solidFill>
                  <a:schemeClr val="tx1"/>
                </a:solidFill>
              </a:rPr>
              <a:t>Recognises that many providers would not increase rents by CPI+1%</a:t>
            </a:r>
          </a:p>
          <a:p>
            <a:r>
              <a:rPr lang="en-GB" sz="2400" dirty="0">
                <a:solidFill>
                  <a:schemeClr val="tx1"/>
                </a:solidFill>
              </a:rPr>
              <a:t>By providing “a backstop of protection for tenants in these exceptional circumstances”</a:t>
            </a:r>
            <a:endParaRPr lang="en-GB" sz="2400" dirty="0"/>
          </a:p>
          <a:p>
            <a:r>
              <a:rPr lang="en-GB" sz="2400" dirty="0"/>
              <a:t>Proposes 3 possible options of caps at 3%, 5%, 7%</a:t>
            </a:r>
          </a:p>
          <a:p>
            <a:r>
              <a:rPr lang="en-GB" sz="2400" dirty="0"/>
              <a:t>Formula rent, relets and new lets continue to increase by CPI+1%</a:t>
            </a:r>
          </a:p>
          <a:p>
            <a:r>
              <a:rPr lang="en-GB" sz="2400" dirty="0"/>
              <a:t>Proposes 1 year cap, but asks about 2</a:t>
            </a:r>
          </a:p>
          <a:p>
            <a:r>
              <a:rPr lang="en-GB" sz="2400" dirty="0"/>
              <a:t>Asks about exemptions (particularly for supported housing)</a:t>
            </a:r>
          </a:p>
          <a:p>
            <a:r>
              <a:rPr lang="en-GB" sz="2400" dirty="0"/>
              <a:t>Recognises impact on sector’s ability to invest in homes and services: “tough choices”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41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79160"/>
            <a:ext cx="11090275" cy="3499680"/>
          </a:xfrm>
        </p:spPr>
        <p:txBody>
          <a:bodyPr>
            <a:normAutofit/>
          </a:bodyPr>
          <a:lstStyle/>
          <a:p>
            <a:r>
              <a:rPr lang="en-GB" sz="2800" dirty="0"/>
              <a:t>Boards should retain discretion</a:t>
            </a:r>
          </a:p>
          <a:p>
            <a:r>
              <a:rPr lang="en-GB" sz="2800" dirty="0"/>
              <a:t>Impact of caps at 3 / 5 / 7%</a:t>
            </a:r>
          </a:p>
          <a:p>
            <a:r>
              <a:rPr lang="en-GB" sz="2800" dirty="0"/>
              <a:t>Knock on impact – lending costs, credit ratings, valuation</a:t>
            </a:r>
          </a:p>
          <a:p>
            <a:r>
              <a:rPr lang="en-GB" sz="2800" dirty="0"/>
              <a:t>Agree that formula rent should increase by CPI+1%</a:t>
            </a:r>
          </a:p>
          <a:p>
            <a:r>
              <a:rPr lang="en-GB" sz="2800" dirty="0"/>
              <a:t>One year </a:t>
            </a:r>
          </a:p>
          <a:p>
            <a:r>
              <a:rPr lang="en-GB" sz="2800" dirty="0"/>
              <a:t>Strong case for a supported housing exemption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03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825625"/>
            <a:ext cx="4738110" cy="3499680"/>
          </a:xfrm>
        </p:spPr>
        <p:txBody>
          <a:bodyPr>
            <a:normAutofit/>
          </a:bodyPr>
          <a:lstStyle/>
          <a:p>
            <a:r>
              <a:rPr lang="en-GB" sz="2400" b="1" dirty="0"/>
              <a:t>Grant funding </a:t>
            </a:r>
            <a:r>
              <a:rPr lang="en-GB" sz="2400" dirty="0"/>
              <a:t>to fill the short term gap</a:t>
            </a:r>
          </a:p>
          <a:p>
            <a:r>
              <a:rPr lang="en-GB" sz="2400" b="1" dirty="0"/>
              <a:t>A ‘catch up’ mechanism (convergence)</a:t>
            </a:r>
            <a:endParaRPr lang="en-GB" sz="2400" dirty="0"/>
          </a:p>
        </p:txBody>
      </p:sp>
      <p:pic>
        <p:nvPicPr>
          <p:cNvPr id="3074" name="Picture 2" descr="housing estate">
            <a:extLst>
              <a:ext uri="{FF2B5EF4-FFF2-40B4-BE49-F238E27FC236}">
                <a16:creationId xmlns:a16="http://schemas.microsoft.com/office/drawing/2014/main" id="{500AF7A1-322A-7151-DED3-CD9618508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91" y="82088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264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Collate member responses and draft submission </a:t>
            </a:r>
          </a:p>
          <a:p>
            <a:r>
              <a:rPr lang="en-GB" dirty="0"/>
              <a:t>Continue briefing MPs, officials and Ministers</a:t>
            </a:r>
          </a:p>
          <a:p>
            <a:r>
              <a:rPr lang="en-GB" dirty="0"/>
              <a:t>Keep contact with key stakeholders – RSH, LGA, charities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Media stories on decarbonisation, supported housing</a:t>
            </a:r>
          </a:p>
          <a:p>
            <a:r>
              <a:rPr lang="en-GB" dirty="0"/>
              <a:t>Separate thinking on shared ownership rent increases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0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purpose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7063" y="2075007"/>
            <a:ext cx="8716962" cy="35115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solidFill>
                  <a:schemeClr val="tx1"/>
                </a:solidFill>
              </a:rPr>
              <a:t>Our sector purpose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We provide homes that are </a:t>
            </a:r>
            <a:r>
              <a:rPr lang="en-GB" b="1" dirty="0">
                <a:solidFill>
                  <a:schemeClr val="tx1"/>
                </a:solidFill>
              </a:rPr>
              <a:t>affordable</a:t>
            </a:r>
            <a:r>
              <a:rPr lang="en-GB" dirty="0">
                <a:solidFill>
                  <a:schemeClr val="tx1"/>
                </a:solidFill>
              </a:rPr>
              <a:t> to people in housing need.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We provide </a:t>
            </a:r>
            <a:r>
              <a:rPr lang="en-GB" b="1" dirty="0">
                <a:solidFill>
                  <a:schemeClr val="tx1"/>
                </a:solidFill>
              </a:rPr>
              <a:t>safe, good quality</a:t>
            </a:r>
            <a:r>
              <a:rPr lang="en-GB" dirty="0">
                <a:solidFill>
                  <a:schemeClr val="tx1"/>
                </a:solidFill>
              </a:rPr>
              <a:t> homes and services.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We offer services that enable residents to </a:t>
            </a:r>
            <a:r>
              <a:rPr lang="en-GB" b="1" dirty="0">
                <a:solidFill>
                  <a:schemeClr val="tx1"/>
                </a:solidFill>
              </a:rPr>
              <a:t>live well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We play our part in building successful places where </a:t>
            </a:r>
            <a:r>
              <a:rPr lang="en-GB" b="1" dirty="0">
                <a:solidFill>
                  <a:schemeClr val="tx1"/>
                </a:solidFill>
              </a:rPr>
              <a:t>people want to live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50865" y="1304647"/>
            <a:ext cx="1109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NHF exists to support members to deliver on their social purpose </a:t>
            </a:r>
          </a:p>
        </p:txBody>
      </p:sp>
    </p:spTree>
    <p:extLst>
      <p:ext uri="{BB962C8B-B14F-4D97-AF65-F5344CB8AC3E}">
        <p14:creationId xmlns:p14="http://schemas.microsoft.com/office/powerpoint/2010/main" val="744667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7698"/>
            <a:ext cx="11090275" cy="34996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sz="2400" dirty="0"/>
              <a:t>We have homes which are not fit for purpose and need significant investment to improve their quality, safety and to reach net zero carbon.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Our performance sometimes falls short of our purpose</a:t>
            </a:r>
          </a:p>
          <a:p>
            <a:pPr>
              <a:lnSpc>
                <a:spcPct val="200000"/>
              </a:lnSpc>
            </a:pPr>
            <a:r>
              <a:rPr lang="en-GB" sz="2400" dirty="0"/>
              <a:t>Housing need is becoming more acute but also more widespread.</a:t>
            </a:r>
          </a:p>
        </p:txBody>
      </p:sp>
    </p:spTree>
    <p:extLst>
      <p:ext uri="{BB962C8B-B14F-4D97-AF65-F5344CB8AC3E}">
        <p14:creationId xmlns:p14="http://schemas.microsoft.com/office/powerpoint/2010/main" val="75332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Introducing the National Housing Federation</a:t>
            </a:r>
          </a:p>
          <a:p>
            <a:r>
              <a:rPr lang="en-GB" dirty="0"/>
              <a:t>Political picture </a:t>
            </a:r>
          </a:p>
          <a:p>
            <a:r>
              <a:rPr lang="en-GB" dirty="0"/>
              <a:t>Development </a:t>
            </a:r>
          </a:p>
          <a:p>
            <a:r>
              <a:rPr lang="en-GB" dirty="0"/>
              <a:t>Decarbonisation </a:t>
            </a:r>
          </a:p>
          <a:p>
            <a:r>
              <a:rPr lang="en-GB" dirty="0"/>
              <a:t>Building Safety </a:t>
            </a:r>
          </a:p>
          <a:p>
            <a:r>
              <a:rPr lang="en-GB" dirty="0"/>
              <a:t>Rents, energy and cost of living </a:t>
            </a:r>
          </a:p>
          <a:p>
            <a:r>
              <a:rPr lang="en-GB" dirty="0"/>
              <a:t>Quality </a:t>
            </a:r>
          </a:p>
        </p:txBody>
      </p:sp>
    </p:spTree>
    <p:extLst>
      <p:ext uri="{BB962C8B-B14F-4D97-AF65-F5344CB8AC3E}">
        <p14:creationId xmlns:p14="http://schemas.microsoft.com/office/powerpoint/2010/main" val="3960821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Social Housing Review panel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0864" y="1825625"/>
            <a:ext cx="6225394" cy="349968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800">
              <a:solidFill>
                <a:schemeClr val="tx1"/>
              </a:solidFill>
              <a:cs typeface="Arial"/>
            </a:endParaRPr>
          </a:p>
          <a:p>
            <a:endParaRPr lang="en-US" sz="2800">
              <a:solidFill>
                <a:schemeClr val="tx1"/>
              </a:solidFill>
              <a:cs typeface="Arial"/>
            </a:endParaRPr>
          </a:p>
          <a:p>
            <a:endParaRPr lang="en-US" sz="2800">
              <a:cs typeface="Arial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648CF97-AD80-7DBA-82EC-AA7DDB1A8D41}"/>
              </a:ext>
            </a:extLst>
          </p:cNvPr>
          <p:cNvSpPr txBox="1">
            <a:spLocks/>
          </p:cNvSpPr>
          <p:nvPr/>
        </p:nvSpPr>
        <p:spPr>
          <a:xfrm>
            <a:off x="407089" y="1683288"/>
            <a:ext cx="8108785" cy="4305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0863" y="1825625"/>
            <a:ext cx="5468937" cy="416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F2F2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cs typeface="Arial" panose="020B0604020202020204"/>
              </a:rPr>
              <a:t>Panel launched as the Better Social Housing Review</a:t>
            </a:r>
          </a:p>
          <a:p>
            <a:r>
              <a:rPr lang="en-US" sz="2800" dirty="0">
                <a:solidFill>
                  <a:schemeClr val="tx1"/>
                </a:solidFill>
                <a:cs typeface="Arial" panose="020B0604020202020204"/>
              </a:rPr>
              <a:t>Four panel members named in addition to chair Helen Baker</a:t>
            </a:r>
          </a:p>
          <a:p>
            <a:r>
              <a:rPr lang="en-US" sz="2800" dirty="0">
                <a:solidFill>
                  <a:schemeClr val="tx1"/>
                </a:solidFill>
                <a:cs typeface="Arial" panose="020B0604020202020204"/>
              </a:rPr>
              <a:t>Panel to gather insight through the autumn; recommendations by end of year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  <a:cs typeface="Arial" panose="020B0604020202020204"/>
            </a:endParaRPr>
          </a:p>
        </p:txBody>
      </p:sp>
      <p:pic>
        <p:nvPicPr>
          <p:cNvPr id="5" name="Picture 2" descr="https://s41584.pcdn.co/wp-content/uploads/BSHR_Logo_ColourLines-575x2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10" y="2227400"/>
            <a:ext cx="4569609" cy="19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3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337944"/>
            <a:ext cx="11090275" cy="4483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Ciarán Tully </a:t>
            </a:r>
          </a:p>
          <a:p>
            <a:pPr marL="0" indent="0">
              <a:buNone/>
            </a:pPr>
            <a:r>
              <a:rPr lang="en-GB" dirty="0"/>
              <a:t>External Affairs Manager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Ciaran.tully@housing.org.uk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or </a:t>
            </a:r>
            <a:r>
              <a:rPr lang="en-GB" dirty="0">
                <a:hlinkClick r:id="rId4"/>
              </a:rPr>
              <a:t>EAM@housing.org.uk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Sign up to our NHF news bulleting </a:t>
            </a:r>
            <a:r>
              <a:rPr lang="en-GB" dirty="0">
                <a:hlinkClick r:id="rId5"/>
              </a:rPr>
              <a:t>communications@housing.org.uk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Visit our website for information on webinars and events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09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we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353184"/>
            <a:ext cx="11090275" cy="4697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We are the voice of housing associations in England</a:t>
            </a:r>
          </a:p>
          <a:p>
            <a:pPr marL="0" indent="0">
              <a:buNone/>
            </a:pPr>
            <a:r>
              <a:rPr lang="en-GB" b="1" dirty="0"/>
              <a:t>With our members, we are at the forefront of tackling the nation’s housing crisis.</a:t>
            </a:r>
          </a:p>
          <a:p>
            <a:pPr marL="0" indent="0">
              <a:buNone/>
            </a:pPr>
            <a:r>
              <a:rPr lang="en-GB" b="1" dirty="0"/>
              <a:t>Our vision is for a country where everyone can live in a good quality home they can afford.</a:t>
            </a:r>
          </a:p>
          <a:p>
            <a:r>
              <a:rPr lang="en-GB" dirty="0"/>
              <a:t>We influence decision-makers and shape national policy, creating an environment where our members can deliver their social purpose.</a:t>
            </a:r>
          </a:p>
          <a:p>
            <a:r>
              <a:rPr lang="en-GB" dirty="0"/>
              <a:t>Ensure housing issues stay high on the political agenda</a:t>
            </a:r>
          </a:p>
          <a:p>
            <a:r>
              <a:rPr lang="en-GB" dirty="0"/>
              <a:t>Telling the housing association story – communicating our member’s unique social purpose, campaigning on issues that matter to our members</a:t>
            </a:r>
          </a:p>
          <a:p>
            <a:r>
              <a:rPr lang="en-GB" dirty="0"/>
              <a:t>Connecting housing associations – providing conferences, events and webinars for housing association leaders on critical business issues</a:t>
            </a:r>
          </a:p>
          <a:p>
            <a:r>
              <a:rPr lang="en-GB" dirty="0"/>
              <a:t>Help our members stay up to date on key policy issues</a:t>
            </a:r>
          </a:p>
        </p:txBody>
      </p:sp>
    </p:spTree>
    <p:extLst>
      <p:ext uri="{BB962C8B-B14F-4D97-AF65-F5344CB8AC3E}">
        <p14:creationId xmlns:p14="http://schemas.microsoft.com/office/powerpoint/2010/main" val="119725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459865"/>
            <a:ext cx="11090275" cy="349968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We have a diverse membership of almost 800 members (around 650 with group structures)</a:t>
            </a:r>
          </a:p>
          <a:p>
            <a:r>
              <a:rPr lang="en-GB" dirty="0">
                <a:solidFill>
                  <a:schemeClr val="tx1"/>
                </a:solidFill>
              </a:rPr>
              <a:t>Our members own 98% of housing association homes in England, providing more than 2.5million homes for around 6 million people.</a:t>
            </a:r>
          </a:p>
          <a:p>
            <a:r>
              <a:rPr lang="en-GB" dirty="0">
                <a:solidFill>
                  <a:schemeClr val="tx1"/>
                </a:solidFill>
              </a:rPr>
              <a:t>In England, 1 in 10 households live in a housing association home.</a:t>
            </a:r>
          </a:p>
          <a:p>
            <a:r>
              <a:rPr lang="en-GB" dirty="0">
                <a:solidFill>
                  <a:schemeClr val="tx1"/>
                </a:solidFill>
              </a:rPr>
              <a:t>Our members support more than 133,000 jobs.</a:t>
            </a:r>
          </a:p>
          <a:p>
            <a:r>
              <a:rPr lang="en-GB" dirty="0">
                <a:solidFill>
                  <a:schemeClr val="tx1"/>
                </a:solidFill>
              </a:rPr>
              <a:t>Our members build 1 in 3 new homes </a:t>
            </a:r>
          </a:p>
          <a:p>
            <a:r>
              <a:rPr lang="en-GB" dirty="0">
                <a:solidFill>
                  <a:schemeClr val="tx1"/>
                </a:solidFill>
              </a:rPr>
              <a:t>Huge diversity in our membership – from &lt;10 homes to over 100,000, providing all tenures in every part of country.</a:t>
            </a:r>
          </a:p>
        </p:txBody>
      </p:sp>
    </p:spTree>
    <p:extLst>
      <p:ext uri="{BB962C8B-B14F-4D97-AF65-F5344CB8AC3E}">
        <p14:creationId xmlns:p14="http://schemas.microsoft.com/office/powerpoint/2010/main" val="682600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Political update: new 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863" y="1762886"/>
            <a:ext cx="5690911" cy="41011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cs typeface="Arial"/>
              </a:rPr>
              <a:t>Conservative and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Labour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plans.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ministerial team in DLUHC – Simon Clarke, the new Secretary of State</a:t>
            </a:r>
          </a:p>
          <a:p>
            <a:r>
              <a:rPr lang="en-US" sz="2400" dirty="0">
                <a:solidFill>
                  <a:schemeClr val="tx1"/>
                </a:solidFill>
                <a:cs typeface="Arial" panose="020B0604020202020204"/>
              </a:rPr>
              <a:t>Major housing consultations and legislation likely to continue</a:t>
            </a:r>
          </a:p>
        </p:txBody>
      </p:sp>
      <p:pic>
        <p:nvPicPr>
          <p:cNvPr id="1028" name="Picture 4" descr="https://www.cityam.com/wp-content/uploads/2022/01/houses-of-parliament-gdde538a05_1920.jpg?w=13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9544"/>
          <a:stretch/>
        </p:blipFill>
        <p:spPr bwMode="auto">
          <a:xfrm>
            <a:off x="6836229" y="1898195"/>
            <a:ext cx="4659084" cy="301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7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Development  </a:t>
            </a:r>
            <a:r>
              <a:rPr lang="en-US" sz="3600" strike="sngStrike" dirty="0"/>
              <a:t>300,000 houses a year </a:t>
            </a:r>
            <a:endParaRPr lang="en-GB" sz="3600" dirty="0"/>
          </a:p>
        </p:txBody>
      </p:sp>
      <p:pic>
        <p:nvPicPr>
          <p:cNvPr id="4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950F5307-5E19-B39B-3A69-7B87C0B1D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91851" y="1336373"/>
            <a:ext cx="6608297" cy="4185254"/>
          </a:xfr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64C66F8-6040-8E06-855F-5278D0C1C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777" y="1174146"/>
            <a:ext cx="6864444" cy="43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 </a:t>
            </a:r>
            <a:r>
              <a:rPr lang="en-GB" sz="1050" b="0" i="1" u="none" strike="noStrike" dirty="0">
                <a:solidFill>
                  <a:srgbClr val="201F1E"/>
                </a:solidFill>
                <a:effectLst/>
                <a:latin typeface="Arial" panose="020B0604020202020204" pitchFamily="34" charset="0"/>
              </a:rPr>
              <a:t>Source: DLUHC Live table 213</a:t>
            </a:r>
            <a:br>
              <a:rPr lang="en-GB" sz="3600" b="0" i="0" u="none" strike="noStrike" dirty="0">
                <a:solidFill>
                  <a:srgbClr val="201F1E"/>
                </a:solidFill>
                <a:effectLst/>
                <a:latin typeface="DIN-Regular"/>
              </a:rPr>
            </a:b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50862" y="1304647"/>
            <a:ext cx="10593388" cy="4438928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spcAft>
                <a:spcPts val="0"/>
              </a:spcAft>
              <a:buNone/>
            </a:pPr>
            <a:r>
              <a:rPr lang="en-GB" sz="5500" b="1" i="0" u="none" strike="noStrike" dirty="0">
                <a:solidFill>
                  <a:srgbClr val="201F1E"/>
                </a:solidFill>
                <a:effectLst/>
              </a:rPr>
              <a:t>3 months to June 2022:</a:t>
            </a:r>
            <a:endParaRPr lang="en-GB" sz="5500" b="0" i="0" u="none" strike="noStrike" dirty="0">
              <a:solidFill>
                <a:srgbClr val="201F1E"/>
              </a:solidFill>
              <a:effectLst/>
            </a:endParaRPr>
          </a:p>
          <a:p>
            <a:pPr indent="0"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</a:rPr>
              <a:t>Total starts by all developers (54,540) were up 14% on the same quarter in 2021. This was the highest number of starts in the April-June quarter since 1988.</a:t>
            </a:r>
            <a:endParaRPr lang="en-GB" sz="5500" dirty="0">
              <a:solidFill>
                <a:srgbClr val="201F1E"/>
              </a:solidFill>
            </a:endParaRPr>
          </a:p>
          <a:p>
            <a:pPr indent="0"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</a:rPr>
              <a:t>Total completions by all developers (46,250) were up 5% on the same quarter in 2021. This was the highest number of completions in the April-June quarter since 2019.</a:t>
            </a:r>
          </a:p>
          <a:p>
            <a:pPr indent="0"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  <a:highlight>
                  <a:srgbClr val="00FF00"/>
                </a:highlight>
              </a:rPr>
              <a:t>Housing associations started 8,630 new homes, down 10% on April-June 2021. However, results at June 2021 were a record high. Setting aside April-June 2021, housing association starts were at their highest April-June quarterly number since 1994. </a:t>
            </a:r>
          </a:p>
          <a:p>
            <a:pPr indent="0"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  <a:highlight>
                  <a:srgbClr val="FFFF00"/>
                </a:highlight>
              </a:rPr>
              <a:t>Housing associations completed 8,200 new homes, up 6% on the same quarter in 2021.</a:t>
            </a:r>
            <a:endParaRPr lang="en-GB" sz="5500" b="0" i="0" u="none" strike="noStrike" dirty="0">
              <a:solidFill>
                <a:srgbClr val="201F1E"/>
              </a:solidFill>
              <a:effectLst/>
            </a:endParaRPr>
          </a:p>
          <a:p>
            <a:pPr marL="0" indent="0" algn="l">
              <a:spcAft>
                <a:spcPts val="0"/>
              </a:spcAft>
              <a:buNone/>
            </a:pPr>
            <a:r>
              <a:rPr lang="en-GB" sz="5500" b="1" i="0" u="none" strike="noStrike" dirty="0">
                <a:solidFill>
                  <a:srgbClr val="201F1E"/>
                </a:solidFill>
                <a:effectLst/>
              </a:rPr>
              <a:t>12 months to June 2022:</a:t>
            </a:r>
            <a:endParaRPr lang="en-GB" sz="5500" b="0" i="0" u="none" strike="noStrike" dirty="0">
              <a:solidFill>
                <a:srgbClr val="201F1E"/>
              </a:solidFill>
              <a:effectLst/>
            </a:endParaRPr>
          </a:p>
          <a:p>
            <a:pPr indent="0" algn="l">
              <a:spcAft>
                <a:spcPts val="0"/>
              </a:spcAft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</a:rPr>
              <a:t>Total house building starts were 180,820 up 5% on the year to June 2021. This was a noticeable uptick, boosted by the strong results for the three months to June 2022.</a:t>
            </a:r>
          </a:p>
          <a:p>
            <a:pPr indent="0" algn="l">
              <a:spcAft>
                <a:spcPts val="0"/>
              </a:spcAft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</a:rPr>
              <a:t>Total house building completions were 173,530 a decrease of 5% on the year to June 2021. However, total completions were still at relatively high levels.</a:t>
            </a:r>
          </a:p>
          <a:p>
            <a:pPr indent="0" algn="l">
              <a:spcAft>
                <a:spcPts val="0"/>
              </a:spcAft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  <a:highlight>
                  <a:srgbClr val="00FF00"/>
                </a:highlight>
              </a:rPr>
              <a:t>Housing association starts (31,440) were down 7%.</a:t>
            </a:r>
          </a:p>
          <a:p>
            <a:pPr indent="0" algn="l">
              <a:spcAft>
                <a:spcPts val="0"/>
              </a:spcAft>
              <a:buNone/>
            </a:pPr>
            <a:r>
              <a:rPr lang="en-GB" sz="5500" b="0" i="0" u="none" strike="noStrike" dirty="0">
                <a:solidFill>
                  <a:srgbClr val="201F1E"/>
                </a:solidFill>
                <a:effectLst/>
                <a:highlight>
                  <a:srgbClr val="FFFF00"/>
                </a:highlight>
              </a:rPr>
              <a:t>Housing association completions (31,310) were almost unchanged on the year to June 2021.</a:t>
            </a:r>
          </a:p>
          <a:p>
            <a:pPr indent="0" algn="l">
              <a:spcAft>
                <a:spcPts val="0"/>
              </a:spcAft>
              <a:buNone/>
            </a:pPr>
            <a:endParaRPr lang="en-GB" sz="2300" b="0" i="0" u="none" strike="noStrike" dirty="0">
              <a:solidFill>
                <a:srgbClr val="201F1E"/>
              </a:solidFill>
              <a:effectLst/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3545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Decarbonisation and Building Safety 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27063" y="1443038"/>
            <a:ext cx="8716962" cy="4143519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The Conservative manifesto committed £3.8bn to social housing providers over 10 years. 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Social Housing Decarbonisation Fund Wave 2 £800m 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Social Housing Decarbonisation Fund Wave 1 £62m and £179m </a:t>
            </a:r>
          </a:p>
          <a:p>
            <a:pPr lvl="0"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Hard to heat homes.</a:t>
            </a:r>
          </a:p>
          <a:p>
            <a:pPr fontAlgn="base">
              <a:lnSpc>
                <a:spcPct val="150000"/>
              </a:lnSpc>
            </a:pPr>
            <a:r>
              <a:rPr lang="en-GB" dirty="0">
                <a:solidFill>
                  <a:schemeClr val="tx1"/>
                </a:solidFill>
              </a:rPr>
              <a:t>Government committed </a:t>
            </a:r>
            <a:r>
              <a:rPr lang="en-GB" i="0" u="none" strike="noStrike" dirty="0">
                <a:solidFill>
                  <a:srgbClr val="111111"/>
                </a:solidFill>
                <a:effectLst/>
              </a:rPr>
              <a:t>to building safety and protecting leaseholders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sz="20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carbon monoxide and fire alarms </a:t>
            </a:r>
          </a:p>
          <a:p>
            <a:r>
              <a:rPr lang="en-GB" dirty="0">
                <a:solidFill>
                  <a:schemeClr val="tx1"/>
                </a:solidFill>
              </a:rPr>
              <a:t>Continued regulation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16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– for costs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148077"/>
            <a:ext cx="4992687" cy="456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839" y="791268"/>
            <a:ext cx="4992686" cy="455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900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 Blue">
  <a:themeElements>
    <a:clrScheme name="Custom 2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0060AF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22EA6"/>
      </a:accent6>
      <a:hlink>
        <a:srgbClr val="0060AF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B4639C2D-B37D-5344-AA2C-EFDB42FE8F4E}"/>
    </a:ext>
  </a:extLst>
</a:theme>
</file>

<file path=ppt/theme/theme2.xml><?xml version="1.0" encoding="utf-8"?>
<a:theme xmlns:a="http://schemas.openxmlformats.org/drawingml/2006/main" name="Content Blue">
  <a:themeElements>
    <a:clrScheme name="NHF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26E7C45B-5583-9148-A97B-376A67BA88B2}"/>
    </a:ext>
  </a:extLst>
</a:theme>
</file>

<file path=ppt/theme/theme3.xml><?xml version="1.0" encoding="utf-8"?>
<a:theme xmlns:a="http://schemas.openxmlformats.org/drawingml/2006/main" name="Covers Navy">
  <a:themeElements>
    <a:clrScheme name="NHF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85810F1C-4ADB-9C43-BD9C-FB4CD12EEF81}"/>
    </a:ext>
  </a:extLst>
</a:theme>
</file>

<file path=ppt/theme/theme4.xml><?xml version="1.0" encoding="utf-8"?>
<a:theme xmlns:a="http://schemas.openxmlformats.org/drawingml/2006/main" name="Content Navy ">
  <a:themeElements>
    <a:clrScheme name="NHF Theme">
      <a:dk1>
        <a:srgbClr val="2F2F2C"/>
      </a:dk1>
      <a:lt1>
        <a:srgbClr val="FFFFFF"/>
      </a:lt1>
      <a:dk2>
        <a:srgbClr val="1D3063"/>
      </a:dk2>
      <a:lt2>
        <a:srgbClr val="EBECEC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D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2C666BC5-878F-5B4E-B73D-6E518952632F}"/>
    </a:ext>
  </a:extLst>
</a:theme>
</file>

<file path=ppt/theme/theme5.xml><?xml version="1.0" encoding="utf-8"?>
<a:theme xmlns:a="http://schemas.openxmlformats.org/drawingml/2006/main" name="Covers Brick">
  <a:themeElements>
    <a:clrScheme name="NHF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E50BC517-B603-A447-83B6-7DAB190345F4}"/>
    </a:ext>
  </a:extLst>
</a:theme>
</file>

<file path=ppt/theme/theme6.xml><?xml version="1.0" encoding="utf-8"?>
<a:theme xmlns:a="http://schemas.openxmlformats.org/drawingml/2006/main" name="Content Brick">
  <a:themeElements>
    <a:clrScheme name="NHF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3E328CC8-3703-9246-89BA-FA9FE8C2DA39}"/>
    </a:ext>
  </a:extLst>
</a:theme>
</file>

<file path=ppt/theme/theme7.xml><?xml version="1.0" encoding="utf-8"?>
<a:theme xmlns:a="http://schemas.openxmlformats.org/drawingml/2006/main" name="Full Screen Image">
  <a:themeElements>
    <a:clrScheme name="NHF">
      <a:dk1>
        <a:srgbClr val="000000"/>
      </a:dk1>
      <a:lt1>
        <a:srgbClr val="FFFFFF"/>
      </a:lt1>
      <a:dk2>
        <a:srgbClr val="1D3061"/>
      </a:dk2>
      <a:lt2>
        <a:srgbClr val="E7E6E6"/>
      </a:lt2>
      <a:accent1>
        <a:srgbClr val="4472C4"/>
      </a:accent1>
      <a:accent2>
        <a:srgbClr val="00C393"/>
      </a:accent2>
      <a:accent3>
        <a:srgbClr val="FFCC00"/>
      </a:accent3>
      <a:accent4>
        <a:srgbClr val="FF400D"/>
      </a:accent4>
      <a:accent5>
        <a:srgbClr val="5E0087"/>
      </a:accent5>
      <a:accent6>
        <a:srgbClr val="F12CA6"/>
      </a:accent6>
      <a:hlink>
        <a:srgbClr val="4471C3"/>
      </a:hlink>
      <a:folHlink>
        <a:srgbClr val="C3BC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F_Powerpoint_template_V3" id="{DA6C7BD1-F59E-E846-9278-9FC89AE28E39}" vid="{D5EC11AE-D798-1C4A-B259-5CA0AB8E0A2F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32fd29-0ac7-47a9-99af-05b4a6b184d3">
      <Terms xmlns="http://schemas.microsoft.com/office/infopath/2007/PartnerControls"/>
    </lcf76f155ced4ddcb4097134ff3c332f>
    <TaxCatchAll xmlns="6fa94236-e7b5-4128-b810-c1a20bcc1a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195F0BE838642997A8D381D2936AD" ma:contentTypeVersion="13" ma:contentTypeDescription="Create a new document." ma:contentTypeScope="" ma:versionID="5b2efc91a8e1dedbf326c42bcfce5ccd">
  <xsd:schema xmlns:xsd="http://www.w3.org/2001/XMLSchema" xmlns:xs="http://www.w3.org/2001/XMLSchema" xmlns:p="http://schemas.microsoft.com/office/2006/metadata/properties" xmlns:ns2="0332fd29-0ac7-47a9-99af-05b4a6b184d3" xmlns:ns3="6fa94236-e7b5-4128-b810-c1a20bcc1a24" targetNamespace="http://schemas.microsoft.com/office/2006/metadata/properties" ma:root="true" ma:fieldsID="c0052d5829c4e3b5c3217332630a629c" ns2:_="" ns3:_="">
    <xsd:import namespace="0332fd29-0ac7-47a9-99af-05b4a6b184d3"/>
    <xsd:import namespace="6fa94236-e7b5-4128-b810-c1a20bcc1a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2fd29-0ac7-47a9-99af-05b4a6b184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31e511e-96ae-48e9-8766-e8716f0f8d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94236-e7b5-4128-b810-c1a20bcc1a2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93a0b57-2aef-4e2e-93ea-9227728e3b57}" ma:internalName="TaxCatchAll" ma:showField="CatchAllData" ma:web="6fa94236-e7b5-4128-b810-c1a20bcc1a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B6B8B-B4DB-4926-933E-F65794588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332fd29-0ac7-47a9-99af-05b4a6b184d3"/>
    <ds:schemaRef ds:uri="http://www.w3.org/XML/1998/namespace"/>
    <ds:schemaRef ds:uri="http://purl.org/dc/dcmitype/"/>
    <ds:schemaRef ds:uri="6fa94236-e7b5-4128-b810-c1a20bcc1a24"/>
  </ds:schemaRefs>
</ds:datastoreItem>
</file>

<file path=customXml/itemProps2.xml><?xml version="1.0" encoding="utf-8"?>
<ds:datastoreItem xmlns:ds="http://schemas.openxmlformats.org/officeDocument/2006/customXml" ds:itemID="{1FA1EC48-A571-4968-B347-15D2E2515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32fd29-0ac7-47a9-99af-05b4a6b184d3"/>
    <ds:schemaRef ds:uri="6fa94236-e7b5-4128-b810-c1a20bcc1a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E4E4B1-8D36-4077-AF1B-857B058CA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NHF Powerpoint template</Template>
  <TotalTime>1826</TotalTime>
  <Words>1123</Words>
  <Application>Microsoft Office PowerPoint</Application>
  <PresentationFormat>Widescreen</PresentationFormat>
  <Paragraphs>142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DIN-Regular</vt:lpstr>
      <vt:lpstr>Georgia</vt:lpstr>
      <vt:lpstr>Covers Blue</vt:lpstr>
      <vt:lpstr>Content Blue</vt:lpstr>
      <vt:lpstr>Covers Navy</vt:lpstr>
      <vt:lpstr>Content Navy </vt:lpstr>
      <vt:lpstr>Covers Brick</vt:lpstr>
      <vt:lpstr>Content Brick</vt:lpstr>
      <vt:lpstr>Full Screen Image</vt:lpstr>
      <vt:lpstr>The outlook for            housing associations </vt:lpstr>
      <vt:lpstr>Content</vt:lpstr>
      <vt:lpstr>Who we are</vt:lpstr>
      <vt:lpstr>Our members</vt:lpstr>
      <vt:lpstr>Political update: new government</vt:lpstr>
      <vt:lpstr>Development  300,000 houses a year </vt:lpstr>
      <vt:lpstr>Development  Source: DLUHC Live table 213 </vt:lpstr>
      <vt:lpstr>Decarbonisation and Building Safety  </vt:lpstr>
      <vt:lpstr>Context – for costs</vt:lpstr>
      <vt:lpstr>Context – for prices and interest rates</vt:lpstr>
      <vt:lpstr>Context – for tenants</vt:lpstr>
      <vt:lpstr>Existing rent regulation</vt:lpstr>
      <vt:lpstr>Existing rent regulation</vt:lpstr>
      <vt:lpstr>Consultation proposals</vt:lpstr>
      <vt:lpstr>Feedback so far</vt:lpstr>
      <vt:lpstr>Mitigating measures</vt:lpstr>
      <vt:lpstr>Our next steps</vt:lpstr>
      <vt:lpstr>Sector purpose</vt:lpstr>
      <vt:lpstr>Sector challenges</vt:lpstr>
      <vt:lpstr>Better Social Housing Review panel</vt:lpstr>
      <vt:lpstr>Get in touch</vt:lpstr>
    </vt:vector>
  </TitlesOfParts>
  <Company>National Housing Federation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Board Member Induction</dc:title>
  <dc:creator>Sarah Finnegan</dc:creator>
  <cp:lastModifiedBy>Nick Cumberland</cp:lastModifiedBy>
  <cp:revision>92</cp:revision>
  <cp:lastPrinted>2019-11-20T18:18:56Z</cp:lastPrinted>
  <dcterms:created xsi:type="dcterms:W3CDTF">2020-08-27T09:21:40Z</dcterms:created>
  <dcterms:modified xsi:type="dcterms:W3CDTF">2022-10-04T11:19:18Z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0x010100B27195F0BE838642997A8D381D2936AD</vt:lpwstr>
  </property>
  <property fmtid="{D5CDD505-2E9C-101B-9397-08002B2CF9AE}" pid="3" name="Order">
    <vt:r8>22600</vt:r8>
  </property>
</Properties>
</file>